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297">
          <p15:clr>
            <a:srgbClr val="A4A3A4"/>
          </p15:clr>
        </p15:guide>
        <p15:guide id="3" pos="317">
          <p15:clr>
            <a:srgbClr val="A4A3A4"/>
          </p15:clr>
        </p15:guide>
        <p15:guide id="4" orient="horz" pos="575">
          <p15:clr>
            <a:srgbClr val="A4A3A4"/>
          </p15:clr>
        </p15:guide>
        <p15:guide id="5" orient="horz" pos="326">
          <p15:clr>
            <a:srgbClr val="A4A3A4"/>
          </p15:clr>
        </p15:guide>
        <p15:guide id="6" pos="2767">
          <p15:clr>
            <a:srgbClr val="A4A3A4"/>
          </p15:clr>
        </p15:guide>
        <p15:guide id="7" pos="2993">
          <p15:clr>
            <a:srgbClr val="A4A3A4"/>
          </p15:clr>
        </p15:guide>
      </p15:sldGuideLst>
    </p:ext>
    <p:ext uri="http://customooxmlschemas.google.com/">
      <go:slidesCustomData xmlns:go="http://customooxmlschemas.google.com/" r:id="rId45" roundtripDataSignature="AMtx7mjAGgKjdYufPLYLvUeDLnJfDD7G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0F7A90-94C6-49F9-B571-BD032C6873B5}">
  <a:tblStyle styleId="{BF0F7A90-94C6-49F9-B571-BD032C6873B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297" orient="horz"/>
        <p:guide pos="317"/>
        <p:guide pos="575" orient="horz"/>
        <p:guide pos="326" orient="horz"/>
        <p:guide pos="2767"/>
        <p:guide pos="299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7" name="Google Shape;7;n"/>
          <p:cNvSpPr txBox="1"/>
          <p:nvPr>
            <p:ph idx="3" type="hdr"/>
          </p:nvPr>
        </p:nvSpPr>
        <p:spPr>
          <a:xfrm>
            <a:off x="0" y="0"/>
            <a:ext cx="2946400" cy="4968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1" type="ftr"/>
          </p:nvPr>
        </p:nvSpPr>
        <p:spPr>
          <a:xfrm>
            <a:off x="0" y="9429750"/>
            <a:ext cx="2946400" cy="49688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 name="Google Shape;36;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7" name="Google Shape;37;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5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46" name="Google Shape;146;p5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47: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4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9" name="Google Shape;59;p4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5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5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91" name="Google Shape;291;p5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sz="1800">
                <a:latin typeface="Calibri"/>
                <a:ea typeface="Calibri"/>
                <a:cs typeface="Calibri"/>
                <a:sym typeface="Calibri"/>
              </a:rPr>
              <a:t>También puedes formular una pregunta que invite al alumno a una reflexión o a recuperar algún dato presentado previamente.</a:t>
            </a:r>
            <a:endParaRPr sz="1800">
              <a:latin typeface="Calibri"/>
              <a:ea typeface="Calibri"/>
              <a:cs typeface="Calibri"/>
              <a:sym typeface="Calibri"/>
            </a:endParaRPr>
          </a:p>
        </p:txBody>
      </p:sp>
      <p:sp>
        <p:nvSpPr>
          <p:cNvPr id="324" name="Google Shape;324;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53: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5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5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5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40" name="Google Shape;340;p5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55: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5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56: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5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57: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5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4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3" name="Google Shape;73;p4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5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85" name="Google Shape;85;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10" name="Google Shape;110;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25" name="Shape 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26" name="Shape 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27" name="Shape 2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28" name="Shape 2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29" name="Shape 2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30" name="Shape 3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31" name="Shape 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32" name="Shape 3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33" name="Shape 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59"/>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6" name="Google Shape;16;p59"/>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800" u="none" cap="none" strike="noStrike">
                <a:solidFill>
                  <a:srgbClr val="7F7F7F"/>
                </a:solidFill>
                <a:latin typeface="Calibri"/>
                <a:ea typeface="Calibri"/>
                <a:cs typeface="Calibri"/>
                <a:sym typeface="Calibri"/>
              </a:rPr>
              <a:t>DESARROLLO DE RESILIENCIA</a:t>
            </a:r>
            <a:r>
              <a:rPr b="0" i="0" lang="es-ES" sz="800" u="none" cap="none" strike="noStrike">
                <a:solidFill>
                  <a:srgbClr val="7F7F7F"/>
                </a:solidFill>
                <a:latin typeface="Calibri"/>
                <a:ea typeface="Calibri"/>
                <a:cs typeface="Calibri"/>
                <a:sym typeface="Calibri"/>
              </a:rPr>
              <a:t>  </a:t>
            </a:r>
            <a:r>
              <a:rPr b="0" i="0" lang="es-ES" sz="800" u="none" cap="none" strike="noStrike">
                <a:solidFill>
                  <a:srgbClr val="7F7F7F"/>
                </a:solidFill>
                <a:latin typeface="Calibri"/>
                <a:ea typeface="Calibri"/>
                <a:cs typeface="Calibri"/>
                <a:sym typeface="Calibri"/>
              </a:rPr>
              <a:t>•  SESIÓN 01</a:t>
            </a:r>
            <a:endParaRPr b="0" i="0" sz="800" u="none" cap="none" strike="noStrike">
              <a:solidFill>
                <a:srgbClr val="7F7F7F"/>
              </a:solidFill>
              <a:latin typeface="Calibri"/>
              <a:ea typeface="Calibri"/>
              <a:cs typeface="Calibri"/>
              <a:sym typeface="Calibri"/>
            </a:endParaRPr>
          </a:p>
        </p:txBody>
      </p:sp>
      <p:pic>
        <p:nvPicPr>
          <p:cNvPr id="17" name="Google Shape;17;p59"/>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9" name="Shape 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20" name="Shape 2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22" name="Shape 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23"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5"/>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1" name="Google Shape;11;p35"/>
          <p:cNvSpPr txBox="1"/>
          <p:nvPr/>
        </p:nvSpPr>
        <p:spPr>
          <a:xfrm>
            <a:off x="876300" y="5343295"/>
            <a:ext cx="193193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DESARROLLO DE RESILENCIA  •  SESIÓN 03</a:t>
            </a:r>
            <a:endParaRPr b="0" i="0" sz="800" u="none" cap="none" strike="noStrike">
              <a:solidFill>
                <a:srgbClr val="7F7F7F"/>
              </a:solidFill>
              <a:latin typeface="Calibri"/>
              <a:ea typeface="Calibri"/>
              <a:cs typeface="Calibri"/>
              <a:sym typeface="Calibri"/>
            </a:endParaRPr>
          </a:p>
        </p:txBody>
      </p:sp>
      <p:pic>
        <p:nvPicPr>
          <p:cNvPr id="12" name="Google Shape;12;p35"/>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19.jpg"/><Relationship Id="rId5"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4.jpg"/><Relationship Id="rId4" Type="http://schemas.openxmlformats.org/officeDocument/2006/relationships/image" Target="../media/image19.jpg"/><Relationship Id="rId5"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46"/>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 name="Google Shape;40;p46"/>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900" u="none" cap="none" strike="noStrike">
                <a:solidFill>
                  <a:srgbClr val="6C6D6C"/>
                </a:solidFill>
                <a:latin typeface="Calibri"/>
                <a:ea typeface="Calibri"/>
                <a:cs typeface="Calibri"/>
                <a:sym typeface="Calibri"/>
              </a:rPr>
              <a:t>DESARROLLO DE RESILIENCIA</a:t>
            </a:r>
            <a:endParaRPr/>
          </a:p>
        </p:txBody>
      </p:sp>
      <p:sp>
        <p:nvSpPr>
          <p:cNvPr id="41" name="Google Shape;41;p46"/>
          <p:cNvSpPr/>
          <p:nvPr/>
        </p:nvSpPr>
        <p:spPr>
          <a:xfrm>
            <a:off x="503237" y="3219842"/>
            <a:ext cx="2939209" cy="642420"/>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Manejo cognitivo: triada conductual: mente, emoción, conducta</a:t>
            </a:r>
            <a:endParaRPr/>
          </a:p>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Pensamientos distorsionados de Beck</a:t>
            </a:r>
            <a:endParaRPr/>
          </a:p>
        </p:txBody>
      </p:sp>
      <p:sp>
        <p:nvSpPr>
          <p:cNvPr id="42" name="Google Shape;42;p46"/>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2000" u="none" cap="none" strike="noStrike">
                <a:solidFill>
                  <a:srgbClr val="C8D42C"/>
                </a:solidFill>
                <a:latin typeface="Calibri"/>
                <a:ea typeface="Calibri"/>
                <a:cs typeface="Calibri"/>
                <a:sym typeface="Calibri"/>
              </a:rPr>
              <a:t>SESIÓN 03</a:t>
            </a:r>
            <a:endParaRPr/>
          </a:p>
        </p:txBody>
      </p:sp>
      <p:pic>
        <p:nvPicPr>
          <p:cNvPr id="43" name="Google Shape;43;p46"/>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44" name="Google Shape;44;p46"/>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
        <p:nvSpPr>
          <p:cNvPr id="45" name="Google Shape;45;p46"/>
          <p:cNvSpPr/>
          <p:nvPr/>
        </p:nvSpPr>
        <p:spPr>
          <a:xfrm>
            <a:off x="503238" y="2177570"/>
            <a:ext cx="3058669" cy="8309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000" u="none" cap="none" strike="noStrike">
                <a:solidFill>
                  <a:srgbClr val="000000"/>
                </a:solidFill>
                <a:latin typeface="Arial"/>
                <a:ea typeface="Arial"/>
                <a:cs typeface="Arial"/>
                <a:sym typeface="Arial"/>
              </a:rPr>
              <a:t>ESTRATEGIAS PARA EL </a:t>
            </a:r>
            <a:r>
              <a:rPr b="1" i="0" lang="es-ES" sz="2000" u="none" cap="none" strike="noStrike">
                <a:solidFill>
                  <a:srgbClr val="000000"/>
                </a:solidFill>
                <a:latin typeface="Arial"/>
                <a:ea typeface="Arial"/>
                <a:cs typeface="Arial"/>
                <a:sym typeface="Arial"/>
              </a:rPr>
              <a:t>DESARROLLO DE LA RESILIENCIA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9"/>
          <p:cNvSpPr/>
          <p:nvPr/>
        </p:nvSpPr>
        <p:spPr>
          <a:xfrm>
            <a:off x="4751388" y="912813"/>
            <a:ext cx="3924300" cy="4321175"/>
          </a:xfrm>
          <a:prstGeom prst="rect">
            <a:avLst/>
          </a:prstGeom>
          <a:solidFill>
            <a:srgbClr val="F6F6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3" name="Google Shape;133;p9"/>
          <p:cNvSpPr txBox="1"/>
          <p:nvPr/>
        </p:nvSpPr>
        <p:spPr>
          <a:xfrm>
            <a:off x="511551" y="921126"/>
            <a:ext cx="3881100" cy="25398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600" u="none" cap="none" strike="noStrike">
                <a:solidFill>
                  <a:schemeClr val="dk1"/>
                </a:solidFill>
                <a:latin typeface="Calibri"/>
                <a:ea typeface="Calibri"/>
                <a:cs typeface="Calibri"/>
                <a:sym typeface="Calibri"/>
              </a:rPr>
              <a:t>EMOCIÓN</a:t>
            </a:r>
            <a:endParaRPr b="1"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60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Es una reacción PSICOFISIOLÓGICA tras la aparición de eventos reales o imaginarios. Esta puede activarse a través de una situación externa o a través de una creencia.</a:t>
            </a:r>
            <a:endParaRPr b="0" i="0" sz="1600" u="none" cap="none" strike="noStrike">
              <a:solidFill>
                <a:schemeClr val="dk1"/>
              </a:solidFill>
              <a:latin typeface="Calibri"/>
              <a:ea typeface="Calibri"/>
              <a:cs typeface="Calibri"/>
              <a:sym typeface="Calibri"/>
            </a:endParaRPr>
          </a:p>
          <a:p>
            <a:pPr indent="-68263" lvl="0" marL="18097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La emoción es producida por impulsos neurovegetativos y son indicadores de que una situación puede ser placentera </a:t>
            </a:r>
            <a:r>
              <a:rPr lang="es-ES" sz="1600">
                <a:solidFill>
                  <a:schemeClr val="dk1"/>
                </a:solidFill>
                <a:latin typeface="Calibri"/>
                <a:ea typeface="Calibri"/>
                <a:cs typeface="Calibri"/>
                <a:sym typeface="Calibri"/>
              </a:rPr>
              <a:t>o</a:t>
            </a:r>
            <a:r>
              <a:rPr b="0" i="0" lang="es-ES" sz="1600" u="none" cap="none" strike="noStrike">
                <a:solidFill>
                  <a:schemeClr val="dk1"/>
                </a:solidFill>
                <a:latin typeface="Calibri"/>
                <a:ea typeface="Calibri"/>
                <a:cs typeface="Calibri"/>
                <a:sym typeface="Calibri"/>
              </a:rPr>
              <a:t> amenazante para nosotros. </a:t>
            </a:r>
            <a:endParaRPr b="0" i="0" sz="1600" u="none" cap="none" strike="noStrike">
              <a:solidFill>
                <a:schemeClr val="dk1"/>
              </a:solidFill>
              <a:latin typeface="Calibri"/>
              <a:ea typeface="Calibri"/>
              <a:cs typeface="Calibri"/>
              <a:sym typeface="Calibri"/>
            </a:endParaRPr>
          </a:p>
        </p:txBody>
      </p:sp>
      <p:sp>
        <p:nvSpPr>
          <p:cNvPr id="134" name="Google Shape;134;p9"/>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MANEJO COGNITIVO - TRIADA: MENTE, EMOCIÓN Y CONDUCTA</a:t>
            </a:r>
            <a:endParaRPr/>
          </a:p>
        </p:txBody>
      </p:sp>
      <p:pic>
        <p:nvPicPr>
          <p:cNvPr id="135" name="Google Shape;135;p9"/>
          <p:cNvPicPr preferRelativeResize="0"/>
          <p:nvPr/>
        </p:nvPicPr>
        <p:blipFill rotWithShape="1">
          <a:blip r:embed="rId3">
            <a:alphaModFix/>
          </a:blip>
          <a:srcRect b="0" l="1575" r="2900" t="0"/>
          <a:stretch/>
        </p:blipFill>
        <p:spPr>
          <a:xfrm>
            <a:off x="4821382" y="1826720"/>
            <a:ext cx="3740727" cy="23495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0"/>
          <p:cNvSpPr txBox="1"/>
          <p:nvPr/>
        </p:nvSpPr>
        <p:spPr>
          <a:xfrm>
            <a:off x="511551" y="921126"/>
            <a:ext cx="3881100" cy="37710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600" u="none" cap="none" strike="noStrike">
                <a:solidFill>
                  <a:schemeClr val="dk1"/>
                </a:solidFill>
                <a:latin typeface="Calibri"/>
                <a:ea typeface="Calibri"/>
                <a:cs typeface="Calibri"/>
                <a:sym typeface="Calibri"/>
              </a:rPr>
              <a:t>CONDUCTA</a:t>
            </a:r>
            <a:endParaRPr b="1"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60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Es una manifestación motora basada en lo que sentimos y pensamos. Se puede decir que la conducta es la materialización de lo que experimentamos a nivel interno.</a:t>
            </a:r>
            <a:endParaRPr b="0" i="0" sz="1600" u="none" cap="none" strike="noStrike">
              <a:solidFill>
                <a:schemeClr val="dk1"/>
              </a:solidFill>
              <a:latin typeface="Calibri"/>
              <a:ea typeface="Calibri"/>
              <a:cs typeface="Calibri"/>
              <a:sym typeface="Calibri"/>
            </a:endParaRPr>
          </a:p>
          <a:p>
            <a:pPr indent="-68263" lvl="0" marL="18097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rgbClr val="000000"/>
              </a:buClr>
              <a:buSzPts val="1600"/>
              <a:buFont typeface="Arial"/>
              <a:buChar char="•"/>
            </a:pPr>
            <a:r>
              <a:rPr b="1" i="0" lang="es-ES" sz="1600" u="none" cap="none" strike="noStrike">
                <a:solidFill>
                  <a:schemeClr val="dk1"/>
                </a:solidFill>
                <a:latin typeface="Calibri"/>
                <a:ea typeface="Calibri"/>
                <a:cs typeface="Calibri"/>
                <a:sym typeface="Calibri"/>
              </a:rPr>
              <a:t>Ejemplo:</a:t>
            </a:r>
            <a:br>
              <a:rPr b="0" i="0" lang="es-ES" sz="1600" u="none" cap="none" strike="noStrike">
                <a:solidFill>
                  <a:schemeClr val="dk1"/>
                </a:solidFill>
                <a:latin typeface="Calibri"/>
                <a:ea typeface="Calibri"/>
                <a:cs typeface="Calibri"/>
                <a:sym typeface="Calibri"/>
              </a:rPr>
            </a:br>
            <a:r>
              <a:rPr b="0" i="0" lang="es-ES" sz="1600" u="none" cap="none" strike="noStrike">
                <a:solidFill>
                  <a:schemeClr val="dk1"/>
                </a:solidFill>
                <a:latin typeface="Calibri"/>
                <a:ea typeface="Calibri"/>
                <a:cs typeface="Calibri"/>
                <a:sym typeface="Calibri"/>
              </a:rPr>
              <a:t>Una persona que piensa que el actual problema que afronta es factible de poder superar con éxito. Esto l</a:t>
            </a:r>
            <a:r>
              <a:rPr lang="es-ES" sz="1600">
                <a:solidFill>
                  <a:schemeClr val="dk1"/>
                </a:solidFill>
                <a:latin typeface="Calibri"/>
                <a:ea typeface="Calibri"/>
                <a:cs typeface="Calibri"/>
                <a:sym typeface="Calibri"/>
              </a:rPr>
              <a:t>e</a:t>
            </a:r>
            <a:r>
              <a:rPr b="0" i="0" lang="es-ES" sz="1600" u="none" cap="none" strike="noStrike">
                <a:solidFill>
                  <a:schemeClr val="dk1"/>
                </a:solidFill>
                <a:latin typeface="Calibri"/>
                <a:ea typeface="Calibri"/>
                <a:cs typeface="Calibri"/>
                <a:sym typeface="Calibri"/>
              </a:rPr>
              <a:t> </a:t>
            </a:r>
            <a:r>
              <a:rPr lang="es-ES" sz="1600">
                <a:solidFill>
                  <a:schemeClr val="dk1"/>
                </a:solidFill>
                <a:latin typeface="Calibri"/>
                <a:ea typeface="Calibri"/>
                <a:cs typeface="Calibri"/>
                <a:sym typeface="Calibri"/>
              </a:rPr>
              <a:t>permite</a:t>
            </a:r>
            <a:r>
              <a:rPr b="0" i="0" lang="es-ES" sz="1600" u="none" cap="none" strike="noStrike">
                <a:solidFill>
                  <a:schemeClr val="dk1"/>
                </a:solidFill>
                <a:latin typeface="Calibri"/>
                <a:ea typeface="Calibri"/>
                <a:cs typeface="Calibri"/>
                <a:sym typeface="Calibri"/>
              </a:rPr>
              <a:t> sentir motivación y confianza. Su conducta lo llevará a buscar formas de solución a través de la conversación con otras personas, búsqueda en internet y acciones que le permitan lograr lo que quiere.</a:t>
            </a:r>
            <a:endParaRPr b="0" i="0" sz="1600" u="none" cap="none" strike="noStrike">
              <a:solidFill>
                <a:schemeClr val="dk1"/>
              </a:solidFill>
              <a:latin typeface="Calibri"/>
              <a:ea typeface="Calibri"/>
              <a:cs typeface="Calibri"/>
              <a:sym typeface="Calibri"/>
            </a:endParaRPr>
          </a:p>
        </p:txBody>
      </p:sp>
      <p:sp>
        <p:nvSpPr>
          <p:cNvPr id="141" name="Google Shape;141;p10"/>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MANEJO COGNITIVO - TRIADA: MENTE, EMOCIÓN Y CONDUCTA</a:t>
            </a:r>
            <a:endParaRPr/>
          </a:p>
        </p:txBody>
      </p:sp>
      <p:pic>
        <p:nvPicPr>
          <p:cNvPr id="142" name="Google Shape;142;p10"/>
          <p:cNvPicPr preferRelativeResize="0"/>
          <p:nvPr/>
        </p:nvPicPr>
        <p:blipFill rotWithShape="1">
          <a:blip r:embed="rId3">
            <a:alphaModFix/>
          </a:blip>
          <a:srcRect b="0" l="21080" r="16560" t="0"/>
          <a:stretch/>
        </p:blipFill>
        <p:spPr>
          <a:xfrm>
            <a:off x="4751389" y="921126"/>
            <a:ext cx="3924300" cy="43128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1"/>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 name="Google Shape;149;p51"/>
          <p:cNvSpPr txBox="1"/>
          <p:nvPr/>
        </p:nvSpPr>
        <p:spPr>
          <a:xfrm>
            <a:off x="1008063" y="3169972"/>
            <a:ext cx="574878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PENSAMIENTOS </a:t>
            </a:r>
            <a:r>
              <a:rPr b="1" i="0" lang="es-ES" sz="2800" u="none" cap="none" strike="noStrike">
                <a:solidFill>
                  <a:schemeClr val="lt1"/>
                </a:solidFill>
                <a:latin typeface="Arial"/>
                <a:ea typeface="Arial"/>
                <a:cs typeface="Arial"/>
                <a:sym typeface="Arial"/>
              </a:rPr>
              <a:t>DISTORSIONADOS DE BECK</a:t>
            </a:r>
            <a:endParaRPr/>
          </a:p>
        </p:txBody>
      </p:sp>
      <p:pic>
        <p:nvPicPr>
          <p:cNvPr id="150" name="Google Shape;150;p51"/>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2"/>
          <p:cNvSpPr txBox="1"/>
          <p:nvPr/>
        </p:nvSpPr>
        <p:spPr>
          <a:xfrm>
            <a:off x="511550" y="921126"/>
            <a:ext cx="8164200" cy="18624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400" u="none" cap="none" strike="noStrike">
                <a:solidFill>
                  <a:schemeClr val="dk1"/>
                </a:solidFill>
                <a:latin typeface="Calibri"/>
                <a:ea typeface="Calibri"/>
                <a:cs typeface="Calibri"/>
                <a:sym typeface="Calibri"/>
              </a:rPr>
              <a:t>¿QUÉ ES UN PENSAMIENTO DISTORSIONADO?</a:t>
            </a:r>
            <a:endParaRPr b="1" i="0" sz="1400" u="none" cap="none" strike="noStrike">
              <a:solidFill>
                <a:schemeClr val="dk1"/>
              </a:solidFill>
              <a:latin typeface="Calibri"/>
              <a:ea typeface="Calibri"/>
              <a:cs typeface="Calibri"/>
              <a:sym typeface="Calibri"/>
            </a:endParaRPr>
          </a:p>
          <a:p>
            <a:pPr indent="-169863" lvl="0" marL="180975" marR="0" rtl="0" algn="l">
              <a:lnSpc>
                <a:spcPct val="100000"/>
              </a:lnSpc>
              <a:spcBef>
                <a:spcPts val="60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Hace referencia a aquellas ideas que luego se convierten en creencias o afirmaciones que rigen parte de nuestra conducta. Estos pensamientos generalmente tienen una carga emocional negativa que perturba a la persona llevándolo (a) a un malestar psicológico que afectará tarde o temprano en su salud.</a:t>
            </a:r>
            <a:endParaRPr b="0" i="0" sz="1400" u="none" cap="none" strike="noStrike">
              <a:solidFill>
                <a:schemeClr val="dk1"/>
              </a:solidFill>
              <a:latin typeface="Calibri"/>
              <a:ea typeface="Calibri"/>
              <a:cs typeface="Calibri"/>
              <a:sym typeface="Calibri"/>
            </a:endParaRPr>
          </a:p>
          <a:p>
            <a:pPr indent="-68263" lvl="0" marL="180975"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«No nos perturban las cosas, sino la interpretación que hacemos de ellas». En otras palabras, el centro de la perturbación emocional de los seres humanos se encuentra en las percepciones e ideas que estos tienen sobre sí mismos, las otras personas, el mundo y la vida en general. </a:t>
            </a:r>
            <a:endParaRPr b="0" i="0" sz="1400" u="none" cap="none" strike="noStrike">
              <a:solidFill>
                <a:schemeClr val="dk1"/>
              </a:solidFill>
              <a:latin typeface="Calibri"/>
              <a:ea typeface="Calibri"/>
              <a:cs typeface="Calibri"/>
              <a:sym typeface="Calibri"/>
            </a:endParaRPr>
          </a:p>
        </p:txBody>
      </p:sp>
      <p:pic>
        <p:nvPicPr>
          <p:cNvPr id="156" name="Google Shape;156;p12"/>
          <p:cNvPicPr preferRelativeResize="0"/>
          <p:nvPr/>
        </p:nvPicPr>
        <p:blipFill rotWithShape="1">
          <a:blip r:embed="rId3">
            <a:alphaModFix/>
          </a:blip>
          <a:srcRect b="9238" l="0" r="0" t="4500"/>
          <a:stretch/>
        </p:blipFill>
        <p:spPr>
          <a:xfrm>
            <a:off x="511551" y="3072245"/>
            <a:ext cx="8164137" cy="2161743"/>
          </a:xfrm>
          <a:prstGeom prst="rect">
            <a:avLst/>
          </a:prstGeom>
          <a:noFill/>
          <a:ln>
            <a:noFill/>
          </a:ln>
        </p:spPr>
      </p:pic>
      <p:sp>
        <p:nvSpPr>
          <p:cNvPr id="157" name="Google Shape;157;p12"/>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graphicFrame>
        <p:nvGraphicFramePr>
          <p:cNvPr id="163" name="Google Shape;163;p13"/>
          <p:cNvGraphicFramePr/>
          <p:nvPr/>
        </p:nvGraphicFramePr>
        <p:xfrm>
          <a:off x="1038798" y="1213374"/>
          <a:ext cx="3000000" cy="3000000"/>
        </p:xfrm>
        <a:graphic>
          <a:graphicData uri="http://schemas.openxmlformats.org/drawingml/2006/table">
            <a:tbl>
              <a:tblPr bandRow="1">
                <a:noFill/>
                <a:tableStyleId>{BF0F7A90-94C6-49F9-B571-BD032C6873B5}</a:tableStyleId>
              </a:tblPr>
              <a:tblGrid>
                <a:gridCol w="1707225"/>
                <a:gridCol w="2727300"/>
                <a:gridCol w="2631875"/>
              </a:tblGrid>
              <a:tr h="370850">
                <a:tc gridSpan="2">
                  <a:txBody>
                    <a:bodyPr/>
                    <a:lstStyle/>
                    <a:p>
                      <a:pPr indent="0" lvl="0" marL="0" marR="0" rtl="0" algn="ctr">
                        <a:lnSpc>
                          <a:spcPct val="100000"/>
                        </a:lnSpc>
                        <a:spcBef>
                          <a:spcPts val="0"/>
                        </a:spcBef>
                        <a:spcAft>
                          <a:spcPts val="0"/>
                        </a:spcAft>
                        <a:buClr>
                          <a:srgbClr val="000000"/>
                        </a:buClr>
                        <a:buSzPts val="1600"/>
                        <a:buFont typeface="Arial"/>
                        <a:buNone/>
                      </a:pPr>
                      <a:r>
                        <a:rPr b="1" lang="es-ES" sz="1400" u="none" cap="none" strike="noStrike">
                          <a:solidFill>
                            <a:schemeClr val="lt1"/>
                          </a:solidFill>
                          <a:latin typeface="Calibri"/>
                          <a:ea typeface="Calibri"/>
                          <a:cs typeface="Calibri"/>
                          <a:sym typeface="Calibri"/>
                        </a:rPr>
                        <a:t>DISTORSIÓN COGNITIVA</a:t>
                      </a:r>
                      <a:endParaRPr b="1" sz="1400" u="none" cap="none" strike="noStrike">
                        <a:solidFill>
                          <a:schemeClr val="lt1"/>
                        </a:solidFill>
                        <a:latin typeface="Calibri"/>
                        <a:ea typeface="Calibri"/>
                        <a:cs typeface="Calibri"/>
                        <a:sym typeface="Calibri"/>
                      </a:endParaRPr>
                    </a:p>
                  </a:txBody>
                  <a:tcPr marT="0" marB="0" marR="108000" marL="108000"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91C14E"/>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es-ES" sz="1400" u="none" cap="none" strike="noStrike">
                          <a:solidFill>
                            <a:schemeClr val="lt1"/>
                          </a:solidFill>
                          <a:latin typeface="Calibri"/>
                          <a:ea typeface="Calibri"/>
                          <a:cs typeface="Calibri"/>
                          <a:sym typeface="Calibri"/>
                        </a:rPr>
                        <a:t>Ejemplo</a:t>
                      </a:r>
                      <a:endParaRPr b="1" sz="1400" u="none" cap="none" strike="noStrike">
                        <a:solidFill>
                          <a:schemeClr val="lt1"/>
                        </a:solidFill>
                        <a:latin typeface="Calibri"/>
                        <a:ea typeface="Calibri"/>
                        <a:cs typeface="Calibri"/>
                        <a:sym typeface="Calibri"/>
                      </a:endParaRPr>
                    </a:p>
                  </a:txBody>
                  <a:tcPr marT="0" marB="0" marR="108000" marL="108000"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91C14E"/>
                    </a:solidFill>
                  </a:tcPr>
                </a:tc>
              </a:tr>
              <a:tr h="370850">
                <a:tc>
                  <a:txBody>
                    <a:bodyPr/>
                    <a:lstStyle/>
                    <a:p>
                      <a:pPr indent="0" lvl="0" marL="0" marR="0" rtl="0" algn="l">
                        <a:lnSpc>
                          <a:spcPct val="100000"/>
                        </a:lnSpc>
                        <a:spcBef>
                          <a:spcPts val="0"/>
                        </a:spcBef>
                        <a:spcAft>
                          <a:spcPts val="0"/>
                        </a:spcAft>
                        <a:buClr>
                          <a:schemeClr val="dk1"/>
                        </a:buClr>
                        <a:buSzPts val="1400"/>
                        <a:buFont typeface="Arial"/>
                        <a:buNone/>
                      </a:pPr>
                      <a:r>
                        <a:rPr b="1" lang="es-ES" sz="1400" u="none" cap="none" strike="noStrike">
                          <a:solidFill>
                            <a:schemeClr val="dk1"/>
                          </a:solidFill>
                          <a:latin typeface="Calibri"/>
                          <a:ea typeface="Calibri"/>
                          <a:cs typeface="Calibri"/>
                          <a:sym typeface="Calibri"/>
                        </a:rPr>
                        <a:t>CATASTROFISMO</a:t>
                      </a:r>
                      <a:endParaRPr sz="1400" u="none" cap="none" strike="noStrike">
                        <a:solidFill>
                          <a:schemeClr val="dk1"/>
                        </a:solidFill>
                        <a:latin typeface="Calibri"/>
                        <a:ea typeface="Calibri"/>
                        <a:cs typeface="Calibri"/>
                        <a:sym typeface="Calibri"/>
                      </a:endParaRPr>
                    </a:p>
                  </a:txBody>
                  <a:tcPr marT="0" marB="0" marR="108000" marL="108000"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B6DD7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ES" sz="1400" u="none" cap="none" strike="noStrike">
                          <a:solidFill>
                            <a:schemeClr val="dk1"/>
                          </a:solidFill>
                          <a:latin typeface="Calibri"/>
                          <a:ea typeface="Calibri"/>
                          <a:cs typeface="Calibri"/>
                          <a:sym typeface="Calibri"/>
                        </a:rPr>
                        <a:t>Imaginar el peor resultado posible </a:t>
                      </a:r>
                      <a:endParaRPr sz="1400" u="none" cap="none" strike="noStrike">
                        <a:solidFill>
                          <a:schemeClr val="dk1"/>
                        </a:solidFill>
                        <a:latin typeface="Calibri"/>
                        <a:ea typeface="Calibri"/>
                        <a:cs typeface="Calibri"/>
                        <a:sym typeface="Calibri"/>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ES" sz="1400" u="none" cap="none" strike="noStrike">
                          <a:solidFill>
                            <a:schemeClr val="dk1"/>
                          </a:solidFill>
                          <a:latin typeface="Calibri"/>
                          <a:ea typeface="Calibri"/>
                          <a:cs typeface="Calibri"/>
                          <a:sym typeface="Calibri"/>
                        </a:rPr>
                        <a:t>¡Todo el trabajo realizado ha sido por las puras, terminará mal!</a:t>
                      </a:r>
                      <a:endParaRPr sz="1400" u="none" cap="none" strike="noStrike">
                        <a:solidFill>
                          <a:schemeClr val="dk1"/>
                        </a:solidFill>
                        <a:latin typeface="Calibri"/>
                        <a:ea typeface="Calibri"/>
                        <a:cs typeface="Calibri"/>
                        <a:sym typeface="Calibri"/>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r>
              <a:tr h="370850">
                <a:tc>
                  <a:txBody>
                    <a:bodyPr/>
                    <a:lstStyle/>
                    <a:p>
                      <a:pPr indent="0" lvl="0" marL="0" marR="0" rtl="0" algn="l">
                        <a:lnSpc>
                          <a:spcPct val="100000"/>
                        </a:lnSpc>
                        <a:spcBef>
                          <a:spcPts val="0"/>
                        </a:spcBef>
                        <a:spcAft>
                          <a:spcPts val="0"/>
                        </a:spcAft>
                        <a:buClr>
                          <a:schemeClr val="dk1"/>
                        </a:buClr>
                        <a:buSzPts val="1400"/>
                        <a:buFont typeface="Arial"/>
                        <a:buNone/>
                      </a:pPr>
                      <a:r>
                        <a:rPr b="1" lang="es-ES" sz="1400" u="none" cap="none" strike="noStrike">
                          <a:solidFill>
                            <a:schemeClr val="dk1"/>
                          </a:solidFill>
                          <a:latin typeface="Calibri"/>
                          <a:ea typeface="Calibri"/>
                          <a:cs typeface="Calibri"/>
                          <a:sym typeface="Calibri"/>
                        </a:rPr>
                        <a:t>PENSAMIENTO POLARIZADO</a:t>
                      </a:r>
                      <a:endParaRPr sz="1400" u="none" cap="none" strike="noStrike">
                        <a:solidFill>
                          <a:schemeClr val="dk1"/>
                        </a:solidFill>
                        <a:latin typeface="Calibri"/>
                        <a:ea typeface="Calibri"/>
                        <a:cs typeface="Calibri"/>
                        <a:sym typeface="Calibri"/>
                      </a:endParaRPr>
                    </a:p>
                  </a:txBody>
                  <a:tcPr marT="0" marB="0" marR="108000" marL="108000"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B6DD7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ES" sz="1400" u="none" cap="none" strike="noStrike">
                          <a:solidFill>
                            <a:schemeClr val="dk1"/>
                          </a:solidFill>
                          <a:latin typeface="Calibri"/>
                          <a:ea typeface="Calibri"/>
                          <a:cs typeface="Calibri"/>
                          <a:sym typeface="Calibri"/>
                        </a:rPr>
                        <a:t>Interpretar la realidad en términos extremos y opuestos</a:t>
                      </a:r>
                      <a:endParaRPr sz="1400" u="none" cap="none" strike="noStrike">
                        <a:solidFill>
                          <a:schemeClr val="dk1"/>
                        </a:solidFill>
                        <a:latin typeface="Calibri"/>
                        <a:ea typeface="Calibri"/>
                        <a:cs typeface="Calibri"/>
                        <a:sym typeface="Calibri"/>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ES" sz="1400" u="none" cap="none" strike="noStrike">
                          <a:solidFill>
                            <a:schemeClr val="dk1"/>
                          </a:solidFill>
                          <a:latin typeface="Calibri"/>
                          <a:ea typeface="Calibri"/>
                          <a:cs typeface="Calibri"/>
                          <a:sym typeface="Calibri"/>
                        </a:rPr>
                        <a:t>¡Yo siempre lo trabajé así y me di</a:t>
                      </a:r>
                      <a:r>
                        <a:rPr lang="es-ES"/>
                        <a:t>o</a:t>
                      </a:r>
                      <a:r>
                        <a:rPr lang="es-ES" sz="1400" u="none" cap="none" strike="noStrike">
                          <a:solidFill>
                            <a:schemeClr val="dk1"/>
                          </a:solidFill>
                          <a:latin typeface="Calibri"/>
                          <a:ea typeface="Calibri"/>
                          <a:cs typeface="Calibri"/>
                          <a:sym typeface="Calibri"/>
                        </a:rPr>
                        <a:t> resultado, pero si tú dices se hace a tu modo! …ya no sé </a:t>
                      </a:r>
                      <a:endParaRPr sz="1400" u="none" cap="none" strike="noStrike">
                        <a:solidFill>
                          <a:schemeClr val="dk1"/>
                        </a:solidFill>
                        <a:latin typeface="Calibri"/>
                        <a:ea typeface="Calibri"/>
                        <a:cs typeface="Calibri"/>
                        <a:sym typeface="Calibri"/>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r>
              <a:tr h="370850">
                <a:tc>
                  <a:txBody>
                    <a:bodyPr/>
                    <a:lstStyle/>
                    <a:p>
                      <a:pPr indent="0" lvl="0" marL="0" marR="0" rtl="0" algn="l">
                        <a:lnSpc>
                          <a:spcPct val="100000"/>
                        </a:lnSpc>
                        <a:spcBef>
                          <a:spcPts val="0"/>
                        </a:spcBef>
                        <a:spcAft>
                          <a:spcPts val="0"/>
                        </a:spcAft>
                        <a:buClr>
                          <a:schemeClr val="dk1"/>
                        </a:buClr>
                        <a:buSzPts val="1400"/>
                        <a:buFont typeface="Arial"/>
                        <a:buNone/>
                      </a:pPr>
                      <a:r>
                        <a:rPr b="1" lang="es-ES" sz="1400" u="none" cap="none" strike="noStrike">
                          <a:solidFill>
                            <a:schemeClr val="dk1"/>
                          </a:solidFill>
                          <a:latin typeface="Calibri"/>
                          <a:ea typeface="Calibri"/>
                          <a:cs typeface="Calibri"/>
                          <a:sym typeface="Calibri"/>
                        </a:rPr>
                        <a:t>PERFECCIONISMO</a:t>
                      </a:r>
                      <a:endParaRPr sz="1400" u="none" cap="none" strike="noStrike">
                        <a:solidFill>
                          <a:schemeClr val="dk1"/>
                        </a:solidFill>
                        <a:latin typeface="Calibri"/>
                        <a:ea typeface="Calibri"/>
                        <a:cs typeface="Calibri"/>
                        <a:sym typeface="Calibri"/>
                      </a:endParaRPr>
                    </a:p>
                  </a:txBody>
                  <a:tcPr marT="0" marB="0" marR="108000" marL="108000"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B6DD7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ES" sz="1400" u="none" cap="none" strike="noStrike">
                          <a:solidFill>
                            <a:schemeClr val="dk1"/>
                          </a:solidFill>
                          <a:latin typeface="Calibri"/>
                          <a:ea typeface="Calibri"/>
                          <a:cs typeface="Calibri"/>
                          <a:sym typeface="Calibri"/>
                        </a:rPr>
                        <a:t>Pensamiento inflexible de cómo debería ser</a:t>
                      </a:r>
                      <a:endParaRPr sz="1400" u="none" cap="none" strike="noStrike">
                        <a:solidFill>
                          <a:schemeClr val="dk1"/>
                        </a:solidFill>
                        <a:latin typeface="Calibri"/>
                        <a:ea typeface="Calibri"/>
                        <a:cs typeface="Calibri"/>
                        <a:sym typeface="Calibri"/>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ES" sz="1400" u="none" cap="none" strike="noStrike">
                          <a:solidFill>
                            <a:schemeClr val="dk1"/>
                          </a:solidFill>
                          <a:latin typeface="Calibri"/>
                          <a:ea typeface="Calibri"/>
                          <a:cs typeface="Calibri"/>
                          <a:sym typeface="Calibri"/>
                        </a:rPr>
                        <a:t>¡Deberían preguntar antes de señalar el trabajo a realizar!</a:t>
                      </a:r>
                      <a:endParaRPr sz="1400" u="none" cap="none" strike="noStrike">
                        <a:solidFill>
                          <a:schemeClr val="dk1"/>
                        </a:solidFill>
                        <a:latin typeface="Calibri"/>
                        <a:ea typeface="Calibri"/>
                        <a:cs typeface="Calibri"/>
                        <a:sym typeface="Calibri"/>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r>
              <a:tr h="370850">
                <a:tc>
                  <a:txBody>
                    <a:bodyPr/>
                    <a:lstStyle/>
                    <a:p>
                      <a:pPr indent="0" lvl="0" marL="0" marR="0" rtl="0" algn="l">
                        <a:lnSpc>
                          <a:spcPct val="100000"/>
                        </a:lnSpc>
                        <a:spcBef>
                          <a:spcPts val="0"/>
                        </a:spcBef>
                        <a:spcAft>
                          <a:spcPts val="0"/>
                        </a:spcAft>
                        <a:buClr>
                          <a:schemeClr val="dk1"/>
                        </a:buClr>
                        <a:buSzPts val="1400"/>
                        <a:buFont typeface="Arial"/>
                        <a:buNone/>
                      </a:pPr>
                      <a:r>
                        <a:rPr b="1" lang="es-ES" sz="1400" u="none" cap="none" strike="noStrike">
                          <a:solidFill>
                            <a:schemeClr val="dk1"/>
                          </a:solidFill>
                          <a:latin typeface="Calibri"/>
                          <a:ea typeface="Calibri"/>
                          <a:cs typeface="Calibri"/>
                          <a:sym typeface="Calibri"/>
                        </a:rPr>
                        <a:t>CULPABILIZAR</a:t>
                      </a:r>
                      <a:endParaRPr sz="1400" u="none" cap="none" strike="noStrike">
                        <a:solidFill>
                          <a:schemeClr val="dk1"/>
                        </a:solidFill>
                        <a:latin typeface="Calibri"/>
                        <a:ea typeface="Calibri"/>
                        <a:cs typeface="Calibri"/>
                        <a:sym typeface="Calibri"/>
                      </a:endParaRPr>
                    </a:p>
                  </a:txBody>
                  <a:tcPr marT="0" marB="0" marR="108000" marL="108000"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B6DD7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ES" sz="1400" u="none" cap="none" strike="noStrike">
                          <a:solidFill>
                            <a:schemeClr val="dk1"/>
                          </a:solidFill>
                          <a:latin typeface="Calibri"/>
                          <a:ea typeface="Calibri"/>
                          <a:cs typeface="Calibri"/>
                          <a:sym typeface="Calibri"/>
                        </a:rPr>
                        <a:t>Culpar a los demás de todo o a uno mismo (complejo de mártir)</a:t>
                      </a:r>
                      <a:endParaRPr sz="1400" u="none" cap="none" strike="noStrike">
                        <a:solidFill>
                          <a:schemeClr val="dk1"/>
                        </a:solidFill>
                        <a:latin typeface="Calibri"/>
                        <a:ea typeface="Calibri"/>
                        <a:cs typeface="Calibri"/>
                        <a:sym typeface="Calibri"/>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ES" sz="1400" u="none" cap="none" strike="noStrike">
                          <a:solidFill>
                            <a:schemeClr val="dk1"/>
                          </a:solidFill>
                          <a:latin typeface="Calibri"/>
                          <a:ea typeface="Calibri"/>
                          <a:cs typeface="Calibri"/>
                          <a:sym typeface="Calibri"/>
                        </a:rPr>
                        <a:t>¡Yo hice lo que me correspondía, lo que pasó es culpa del otro compañero!</a:t>
                      </a:r>
                      <a:endParaRPr sz="1400" u="none" cap="none" strike="noStrike">
                        <a:solidFill>
                          <a:schemeClr val="dk1"/>
                        </a:solidFill>
                        <a:latin typeface="Calibri"/>
                        <a:ea typeface="Calibri"/>
                        <a:cs typeface="Calibri"/>
                        <a:sym typeface="Calibri"/>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graphicFrame>
        <p:nvGraphicFramePr>
          <p:cNvPr id="169" name="Google Shape;169;p14"/>
          <p:cNvGraphicFramePr/>
          <p:nvPr/>
        </p:nvGraphicFramePr>
        <p:xfrm>
          <a:off x="902055" y="1243191"/>
          <a:ext cx="3000000" cy="3000000"/>
        </p:xfrm>
        <a:graphic>
          <a:graphicData uri="http://schemas.openxmlformats.org/drawingml/2006/table">
            <a:tbl>
              <a:tblPr bandRow="1">
                <a:noFill/>
                <a:tableStyleId>{BF0F7A90-94C6-49F9-B571-BD032C6873B5}</a:tableStyleId>
              </a:tblPr>
              <a:tblGrid>
                <a:gridCol w="1773300"/>
                <a:gridCol w="2664375"/>
                <a:gridCol w="2902225"/>
              </a:tblGrid>
              <a:tr h="370850">
                <a:tc gridSpan="2">
                  <a:txBody>
                    <a:bodyPr/>
                    <a:lstStyle/>
                    <a:p>
                      <a:pPr indent="0" lvl="0" marL="0" marR="0" rtl="0" algn="ctr">
                        <a:lnSpc>
                          <a:spcPct val="100000"/>
                        </a:lnSpc>
                        <a:spcBef>
                          <a:spcPts val="0"/>
                        </a:spcBef>
                        <a:spcAft>
                          <a:spcPts val="0"/>
                        </a:spcAft>
                        <a:buClr>
                          <a:srgbClr val="000000"/>
                        </a:buClr>
                        <a:buSzPts val="1600"/>
                        <a:buFont typeface="Arial"/>
                        <a:buNone/>
                      </a:pPr>
                      <a:r>
                        <a:rPr b="1" lang="es-ES" sz="1400" u="none" cap="none" strike="noStrike">
                          <a:solidFill>
                            <a:schemeClr val="lt1"/>
                          </a:solidFill>
                          <a:latin typeface="Calibri"/>
                          <a:ea typeface="Calibri"/>
                          <a:cs typeface="Calibri"/>
                          <a:sym typeface="Calibri"/>
                        </a:rPr>
                        <a:t>DISTORSIÓN COGNITIVA</a:t>
                      </a:r>
                      <a:endParaRPr b="1" sz="1400" u="none" cap="none" strike="noStrike">
                        <a:solidFill>
                          <a:schemeClr val="lt1"/>
                        </a:solidFill>
                        <a:latin typeface="Calibri"/>
                        <a:ea typeface="Calibri"/>
                        <a:cs typeface="Calibri"/>
                        <a:sym typeface="Calibri"/>
                      </a:endParaRPr>
                    </a:p>
                  </a:txBody>
                  <a:tcPr marT="0" marB="0" marR="108000" marL="108000"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91C14E"/>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es-ES" sz="1400" u="none" cap="none" strike="noStrike">
                          <a:solidFill>
                            <a:schemeClr val="lt1"/>
                          </a:solidFill>
                          <a:latin typeface="Calibri"/>
                          <a:ea typeface="Calibri"/>
                          <a:cs typeface="Calibri"/>
                          <a:sym typeface="Calibri"/>
                        </a:rPr>
                        <a:t>Ejemplo</a:t>
                      </a:r>
                      <a:endParaRPr b="1" sz="1400" u="none" cap="none" strike="noStrike">
                        <a:solidFill>
                          <a:schemeClr val="lt1"/>
                        </a:solidFill>
                        <a:latin typeface="Calibri"/>
                        <a:ea typeface="Calibri"/>
                        <a:cs typeface="Calibri"/>
                        <a:sym typeface="Calibri"/>
                      </a:endParaRPr>
                    </a:p>
                  </a:txBody>
                  <a:tcPr marT="0" marB="0" marR="108000" marL="108000"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91C14E"/>
                    </a:solidFill>
                  </a:tcPr>
                </a:tc>
              </a:tr>
              <a:tr h="370850">
                <a:tc>
                  <a:txBody>
                    <a:bodyPr/>
                    <a:lstStyle/>
                    <a:p>
                      <a:pPr indent="0" lvl="0" marL="0" marR="0" rtl="0" algn="l">
                        <a:lnSpc>
                          <a:spcPct val="100000"/>
                        </a:lnSpc>
                        <a:spcBef>
                          <a:spcPts val="0"/>
                        </a:spcBef>
                        <a:spcAft>
                          <a:spcPts val="0"/>
                        </a:spcAft>
                        <a:buClr>
                          <a:schemeClr val="dk1"/>
                        </a:buClr>
                        <a:buSzPts val="1600"/>
                        <a:buFont typeface="Noto Sans Symbols"/>
                        <a:buNone/>
                      </a:pPr>
                      <a:r>
                        <a:rPr b="1" lang="es-ES" sz="1400" u="none" cap="none" strike="noStrike">
                          <a:solidFill>
                            <a:schemeClr val="dk1"/>
                          </a:solidFill>
                          <a:latin typeface="Calibri"/>
                          <a:ea typeface="Calibri"/>
                          <a:cs typeface="Calibri"/>
                          <a:sym typeface="Calibri"/>
                        </a:rPr>
                        <a:t>SOBRE –</a:t>
                      </a:r>
                      <a:endParaRPr sz="1400" u="none" cap="none" strike="noStrike">
                        <a:solidFill>
                          <a:schemeClr val="dk1"/>
                        </a:solidFill>
                      </a:endParaRPr>
                    </a:p>
                    <a:p>
                      <a:pPr indent="0" lvl="0" marL="0" marR="0" rtl="0" algn="l">
                        <a:lnSpc>
                          <a:spcPct val="100000"/>
                        </a:lnSpc>
                        <a:spcBef>
                          <a:spcPts val="0"/>
                        </a:spcBef>
                        <a:spcAft>
                          <a:spcPts val="0"/>
                        </a:spcAft>
                        <a:buClr>
                          <a:schemeClr val="dk1"/>
                        </a:buClr>
                        <a:buSzPts val="1600"/>
                        <a:buFont typeface="Arial"/>
                        <a:buNone/>
                      </a:pPr>
                      <a:r>
                        <a:rPr b="1" lang="es-ES" sz="1400" u="none" cap="none" strike="noStrike">
                          <a:solidFill>
                            <a:schemeClr val="dk1"/>
                          </a:solidFill>
                          <a:latin typeface="Calibri"/>
                          <a:ea typeface="Calibri"/>
                          <a:cs typeface="Calibri"/>
                          <a:sym typeface="Calibri"/>
                        </a:rPr>
                        <a:t>GENERALIZACIÓN</a:t>
                      </a:r>
                      <a:endParaRPr sz="1400" u="none" cap="none" strike="noStrike">
                        <a:solidFill>
                          <a:schemeClr val="dk1"/>
                        </a:solidFill>
                      </a:endParaRPr>
                    </a:p>
                  </a:txBody>
                  <a:tcPr marT="34300" marB="34300" marR="68575" marL="68575"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B6DD7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s-ES" sz="1400" u="none" cap="none" strike="noStrike">
                          <a:solidFill>
                            <a:schemeClr val="dk1"/>
                          </a:solidFill>
                          <a:latin typeface="Calibri"/>
                          <a:ea typeface="Calibri"/>
                          <a:cs typeface="Calibri"/>
                          <a:sym typeface="Calibri"/>
                        </a:rPr>
                        <a:t>Creer que </a:t>
                      </a:r>
                      <a:r>
                        <a:rPr lang="es-ES" sz="1400" u="none" cap="none" strike="noStrike">
                          <a:solidFill>
                            <a:schemeClr val="dk1"/>
                          </a:solidFill>
                        </a:rPr>
                        <a:t>s</a:t>
                      </a:r>
                      <a:r>
                        <a:rPr lang="es-ES"/>
                        <a:t>i</a:t>
                      </a:r>
                      <a:r>
                        <a:rPr lang="es-ES" sz="1400" u="none" cap="none" strike="noStrike">
                          <a:solidFill>
                            <a:schemeClr val="dk1"/>
                          </a:solidFill>
                        </a:rPr>
                        <a:t> ha</a:t>
                      </a:r>
                      <a:r>
                        <a:rPr lang="es-ES" sz="1400" u="none" cap="none" strike="noStrike">
                          <a:solidFill>
                            <a:schemeClr val="dk1"/>
                          </a:solidFill>
                          <a:latin typeface="Calibri"/>
                          <a:ea typeface="Calibri"/>
                          <a:cs typeface="Calibri"/>
                          <a:sym typeface="Calibri"/>
                        </a:rPr>
                        <a:t> ocurrido algo, ocurrirá muchas veces más</a:t>
                      </a:r>
                      <a:endParaRPr sz="1200" u="none" cap="none" strike="noStrike">
                        <a:solidFill>
                          <a:schemeClr val="dk1"/>
                        </a:solidFill>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s-ES" sz="1400" u="none" cap="none" strike="noStrike">
                          <a:solidFill>
                            <a:schemeClr val="dk1"/>
                          </a:solidFill>
                          <a:latin typeface="Calibri"/>
                          <a:ea typeface="Calibri"/>
                          <a:cs typeface="Calibri"/>
                          <a:sym typeface="Calibri"/>
                        </a:rPr>
                        <a:t>¡Yo no puedo trabajar con este grupo, ya tuve una vez un problema!</a:t>
                      </a:r>
                      <a:endParaRPr sz="1200" u="none" cap="none" strike="noStrike">
                        <a:solidFill>
                          <a:schemeClr val="dk1"/>
                        </a:solidFill>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r>
              <a:tr h="370850">
                <a:tc>
                  <a:txBody>
                    <a:bodyPr/>
                    <a:lstStyle/>
                    <a:p>
                      <a:pPr indent="0" lvl="0" marL="0" marR="0" rtl="0" algn="l">
                        <a:lnSpc>
                          <a:spcPct val="100000"/>
                        </a:lnSpc>
                        <a:spcBef>
                          <a:spcPts val="0"/>
                        </a:spcBef>
                        <a:spcAft>
                          <a:spcPts val="0"/>
                        </a:spcAft>
                        <a:buClr>
                          <a:schemeClr val="dk1"/>
                        </a:buClr>
                        <a:buSzPts val="1600"/>
                        <a:buFont typeface="Noto Sans Symbols"/>
                        <a:buNone/>
                      </a:pPr>
                      <a:r>
                        <a:rPr b="1" lang="es-ES" sz="1400" u="none" cap="none" strike="noStrike">
                          <a:solidFill>
                            <a:schemeClr val="dk1"/>
                          </a:solidFill>
                          <a:latin typeface="Calibri"/>
                          <a:ea typeface="Calibri"/>
                          <a:cs typeface="Calibri"/>
                          <a:sym typeface="Calibri"/>
                        </a:rPr>
                        <a:t>NEGACIÓN</a:t>
                      </a:r>
                      <a:endParaRPr sz="1400" u="none" cap="none" strike="noStrike">
                        <a:solidFill>
                          <a:schemeClr val="dk1"/>
                        </a:solidFill>
                      </a:endParaRPr>
                    </a:p>
                  </a:txBody>
                  <a:tcPr marT="34300" marB="34300" marR="68575" marL="68575"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B6DD7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s-ES" sz="1400" u="none" cap="none" strike="noStrike">
                          <a:solidFill>
                            <a:schemeClr val="dk1"/>
                          </a:solidFill>
                          <a:latin typeface="Calibri"/>
                          <a:ea typeface="Calibri"/>
                          <a:cs typeface="Calibri"/>
                          <a:sym typeface="Calibri"/>
                        </a:rPr>
                        <a:t>Tendencia a negar nuestras oportunidades de mejora</a:t>
                      </a:r>
                      <a:endParaRPr sz="1200" u="none" cap="none" strike="noStrike">
                        <a:solidFill>
                          <a:schemeClr val="dk1"/>
                        </a:solidFill>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s-ES" sz="1400" u="none" cap="none" strike="noStrike">
                          <a:solidFill>
                            <a:schemeClr val="dk1"/>
                          </a:solidFill>
                          <a:latin typeface="Calibri"/>
                          <a:ea typeface="Calibri"/>
                          <a:cs typeface="Calibri"/>
                          <a:sym typeface="Calibri"/>
                        </a:rPr>
                        <a:t>¡Siempre hay errores, las cosas en ocasiones ocurren, es normal!</a:t>
                      </a:r>
                      <a:endParaRPr sz="1200" u="none" cap="none" strike="noStrike">
                        <a:solidFill>
                          <a:schemeClr val="dk1"/>
                        </a:solidFill>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r>
              <a:tr h="370850">
                <a:tc>
                  <a:txBody>
                    <a:bodyPr/>
                    <a:lstStyle/>
                    <a:p>
                      <a:pPr indent="0" lvl="0" marL="0" marR="0" rtl="0" algn="l">
                        <a:lnSpc>
                          <a:spcPct val="100000"/>
                        </a:lnSpc>
                        <a:spcBef>
                          <a:spcPts val="0"/>
                        </a:spcBef>
                        <a:spcAft>
                          <a:spcPts val="0"/>
                        </a:spcAft>
                        <a:buClr>
                          <a:schemeClr val="dk1"/>
                        </a:buClr>
                        <a:buSzPts val="1600"/>
                        <a:buFont typeface="Noto Sans Symbols"/>
                        <a:buNone/>
                      </a:pPr>
                      <a:r>
                        <a:rPr b="1" lang="es-ES" sz="1400" u="none" cap="none" strike="noStrike">
                          <a:solidFill>
                            <a:schemeClr val="dk1"/>
                          </a:solidFill>
                          <a:latin typeface="Calibri"/>
                          <a:ea typeface="Calibri"/>
                          <a:cs typeface="Calibri"/>
                          <a:sym typeface="Calibri"/>
                        </a:rPr>
                        <a:t>PERSONALIZACIÓN</a:t>
                      </a:r>
                      <a:endParaRPr sz="1400" u="none" cap="none" strike="noStrike">
                        <a:solidFill>
                          <a:schemeClr val="dk1"/>
                        </a:solidFill>
                      </a:endParaRPr>
                    </a:p>
                  </a:txBody>
                  <a:tcPr marT="34300" marB="34300" marR="68575" marL="68575"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B6DD7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s-ES" sz="1400" u="none" cap="none" strike="noStrike">
                          <a:solidFill>
                            <a:schemeClr val="dk1"/>
                          </a:solidFill>
                          <a:latin typeface="Calibri"/>
                          <a:ea typeface="Calibri"/>
                          <a:cs typeface="Calibri"/>
                          <a:sym typeface="Calibri"/>
                        </a:rPr>
                        <a:t>Pensar que todo lo que sucede está relacionado con uno.</a:t>
                      </a:r>
                      <a:endParaRPr sz="1200" u="none" cap="none" strike="noStrike">
                        <a:solidFill>
                          <a:schemeClr val="dk1"/>
                        </a:solidFill>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s-ES" sz="1400" u="none" cap="none" strike="noStrike">
                          <a:solidFill>
                            <a:schemeClr val="dk1"/>
                          </a:solidFill>
                          <a:latin typeface="Calibri"/>
                          <a:ea typeface="Calibri"/>
                          <a:cs typeface="Calibri"/>
                          <a:sym typeface="Calibri"/>
                        </a:rPr>
                        <a:t>¡Por qué siempre se la agarran conmigo, acaso yo sólo trabajo aquí!</a:t>
                      </a:r>
                      <a:endParaRPr sz="1200" u="none" cap="none" strike="noStrike">
                        <a:solidFill>
                          <a:schemeClr val="dk1"/>
                        </a:solidFill>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r>
              <a:tr h="370850">
                <a:tc>
                  <a:txBody>
                    <a:bodyPr/>
                    <a:lstStyle/>
                    <a:p>
                      <a:pPr indent="0" lvl="0" marL="0" marR="0" rtl="0" algn="l">
                        <a:lnSpc>
                          <a:spcPct val="100000"/>
                        </a:lnSpc>
                        <a:spcBef>
                          <a:spcPts val="0"/>
                        </a:spcBef>
                        <a:spcAft>
                          <a:spcPts val="0"/>
                        </a:spcAft>
                        <a:buClr>
                          <a:schemeClr val="dk1"/>
                        </a:buClr>
                        <a:buSzPts val="1600"/>
                        <a:buFont typeface="Noto Sans Symbols"/>
                        <a:buNone/>
                      </a:pPr>
                      <a:r>
                        <a:rPr b="1" lang="es-ES" sz="1400" u="none" cap="none" strike="noStrike">
                          <a:solidFill>
                            <a:schemeClr val="dk1"/>
                          </a:solidFill>
                          <a:latin typeface="Calibri"/>
                          <a:ea typeface="Calibri"/>
                          <a:cs typeface="Calibri"/>
                          <a:sym typeface="Calibri"/>
                        </a:rPr>
                        <a:t>LECTURA DEL PENSAMIENTO</a:t>
                      </a:r>
                      <a:endParaRPr sz="1400" u="none" cap="none" strike="noStrike">
                        <a:solidFill>
                          <a:schemeClr val="dk1"/>
                        </a:solidFill>
                      </a:endParaRPr>
                    </a:p>
                  </a:txBody>
                  <a:tcPr marT="34300" marB="34300" marR="68575" marL="68575" anchor="ctr">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B6DD7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s-ES" sz="1400" u="none" cap="none" strike="noStrike">
                          <a:solidFill>
                            <a:schemeClr val="dk1"/>
                          </a:solidFill>
                          <a:latin typeface="Calibri"/>
                          <a:ea typeface="Calibri"/>
                          <a:cs typeface="Calibri"/>
                          <a:sym typeface="Calibri"/>
                        </a:rPr>
                        <a:t>Creer saber qué es lo que piensan los demás y por qué se comportan así.</a:t>
                      </a:r>
                      <a:endParaRPr sz="1200" u="none" cap="none" strike="noStrike">
                        <a:solidFill>
                          <a:schemeClr val="dk1"/>
                        </a:solidFill>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s-ES" sz="1400" u="none" cap="none" strike="noStrike">
                          <a:solidFill>
                            <a:schemeClr val="dk1"/>
                          </a:solidFill>
                          <a:latin typeface="Calibri"/>
                          <a:ea typeface="Calibri"/>
                          <a:cs typeface="Calibri"/>
                          <a:sym typeface="Calibri"/>
                        </a:rPr>
                        <a:t>¡Yo sé por qué me cambiaste de turno! ¡Ya sé a qué te refieres!</a:t>
                      </a:r>
                      <a:endParaRPr sz="1200" u="none" cap="none" strike="noStrike">
                        <a:solidFill>
                          <a:schemeClr val="dk1"/>
                        </a:solidFill>
                      </a:endParaRPr>
                    </a:p>
                  </a:txBody>
                  <a:tcPr marT="108000" marB="72000" marR="108000" marL="108000">
                    <a:lnL cap="flat" cmpd="sng" w="12700">
                      <a:solidFill>
                        <a:srgbClr val="91C14E"/>
                      </a:solidFill>
                      <a:prstDash val="solid"/>
                      <a:round/>
                      <a:headEnd len="sm" w="sm" type="none"/>
                      <a:tailEnd len="sm" w="sm" type="none"/>
                    </a:lnL>
                    <a:lnR cap="flat" cmpd="sng" w="12700">
                      <a:solidFill>
                        <a:srgbClr val="91C14E"/>
                      </a:solidFill>
                      <a:prstDash val="solid"/>
                      <a:round/>
                      <a:headEnd len="sm" w="sm" type="none"/>
                      <a:tailEnd len="sm" w="sm" type="none"/>
                    </a:lnR>
                    <a:lnT cap="flat" cmpd="sng" w="12700">
                      <a:solidFill>
                        <a:srgbClr val="91C14E"/>
                      </a:solidFill>
                      <a:prstDash val="solid"/>
                      <a:round/>
                      <a:headEnd len="sm" w="sm" type="none"/>
                      <a:tailEnd len="sm" w="sm" type="none"/>
                    </a:lnT>
                    <a:lnB cap="flat" cmpd="sng" w="12700">
                      <a:solidFill>
                        <a:srgbClr val="91C14E"/>
                      </a:solidFill>
                      <a:prstDash val="solid"/>
                      <a:round/>
                      <a:headEnd len="sm" w="sm" type="none"/>
                      <a:tailEnd len="sm" w="sm" type="none"/>
                    </a:lnB>
                    <a:solidFill>
                      <a:srgbClr val="DDEEC7"/>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sp>
        <p:nvSpPr>
          <p:cNvPr id="175" name="Google Shape;175;p15"/>
          <p:cNvSpPr txBox="1"/>
          <p:nvPr/>
        </p:nvSpPr>
        <p:spPr>
          <a:xfrm>
            <a:off x="2591904" y="1783508"/>
            <a:ext cx="5399100" cy="2752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s-ES" sz="3200" u="none" cap="none" strike="noStrike">
                <a:solidFill>
                  <a:srgbClr val="7150A0"/>
                </a:solidFill>
                <a:latin typeface="Arial"/>
                <a:ea typeface="Arial"/>
                <a:cs typeface="Arial"/>
                <a:sym typeface="Arial"/>
              </a:rPr>
              <a:t>A CONTINUACIÓN,</a:t>
            </a:r>
            <a:br>
              <a:rPr b="1" i="0" lang="es-ES" sz="3200" u="none" cap="none" strike="noStrike">
                <a:solidFill>
                  <a:srgbClr val="7150A0"/>
                </a:solidFill>
                <a:latin typeface="Arial"/>
                <a:ea typeface="Arial"/>
                <a:cs typeface="Arial"/>
                <a:sym typeface="Arial"/>
              </a:rPr>
            </a:br>
            <a:r>
              <a:rPr b="0" i="0" lang="es-ES" sz="3200" u="none" cap="none" strike="noStrike">
                <a:solidFill>
                  <a:schemeClr val="dk1"/>
                </a:solidFill>
                <a:latin typeface="Arial"/>
                <a:ea typeface="Arial"/>
                <a:cs typeface="Arial"/>
                <a:sym typeface="Arial"/>
              </a:rPr>
              <a:t>BRINDAREMOS UNA EXPLICACIÓN MÁS DETALLADA ACERCA</a:t>
            </a:r>
            <a:br>
              <a:rPr b="1" i="0" lang="es-ES" sz="3200" u="none" cap="none" strike="noStrike">
                <a:solidFill>
                  <a:srgbClr val="7150A0"/>
                </a:solidFill>
                <a:latin typeface="Arial"/>
                <a:ea typeface="Arial"/>
                <a:cs typeface="Arial"/>
                <a:sym typeface="Arial"/>
              </a:rPr>
            </a:br>
            <a:r>
              <a:rPr b="1" i="0" lang="es-ES" sz="3200" u="none" cap="none" strike="noStrike">
                <a:solidFill>
                  <a:srgbClr val="7150A0"/>
                </a:solidFill>
                <a:latin typeface="Arial"/>
                <a:ea typeface="Arial"/>
                <a:cs typeface="Arial"/>
                <a:sym typeface="Arial"/>
              </a:rPr>
              <a:t>DE CADA PENSAMIENTO DISTORSIONADO. </a:t>
            </a:r>
            <a:endParaRPr/>
          </a:p>
        </p:txBody>
      </p:sp>
      <p:sp>
        <p:nvSpPr>
          <p:cNvPr id="176" name="Google Shape;176;p15"/>
          <p:cNvSpPr/>
          <p:nvPr/>
        </p:nvSpPr>
        <p:spPr>
          <a:xfrm>
            <a:off x="2017643" y="1890050"/>
            <a:ext cx="425980" cy="425980"/>
          </a:xfrm>
          <a:prstGeom prst="ellipse">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77" name="Google Shape;177;p15"/>
          <p:cNvPicPr preferRelativeResize="0"/>
          <p:nvPr/>
        </p:nvPicPr>
        <p:blipFill rotWithShape="1">
          <a:blip r:embed="rId3">
            <a:alphaModFix/>
          </a:blip>
          <a:srcRect b="0" l="0" r="0" t="0"/>
          <a:stretch/>
        </p:blipFill>
        <p:spPr>
          <a:xfrm>
            <a:off x="2112988" y="1981884"/>
            <a:ext cx="235290" cy="2423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sp>
        <p:nvSpPr>
          <p:cNvPr id="183" name="Google Shape;183;p16"/>
          <p:cNvSpPr/>
          <p:nvPr/>
        </p:nvSpPr>
        <p:spPr>
          <a:xfrm>
            <a:off x="511189" y="924423"/>
            <a:ext cx="8164499" cy="378565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700" u="none" cap="none" strike="noStrike">
                <a:solidFill>
                  <a:srgbClr val="EE4639"/>
                </a:solidFill>
                <a:latin typeface="Arial"/>
                <a:ea typeface="Arial"/>
                <a:cs typeface="Arial"/>
                <a:sym typeface="Arial"/>
              </a:rPr>
              <a:t>+ CATASTROFISMO</a:t>
            </a:r>
            <a:endParaRPr b="0" i="0" sz="1600" u="none" cap="none" strike="noStrike">
              <a:solidFill>
                <a:srgbClr val="EE4639"/>
              </a:solidFill>
              <a:latin typeface="Calibri"/>
              <a:ea typeface="Calibri"/>
              <a:cs typeface="Calibri"/>
              <a:sym typeface="Calibri"/>
            </a:endParaRPr>
          </a:p>
          <a:p>
            <a:pPr indent="-180975" lvl="0" marL="180975" marR="0" rtl="0" algn="l">
              <a:lnSpc>
                <a:spcPct val="100000"/>
              </a:lnSpc>
              <a:spcBef>
                <a:spcPts val="60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Hace referencia a afirmaciones mentales sobre situaciones o hechos que no han ocurrido pero que se toman especial fuerza a partir de las fantasías de la propia persona. Asimismo, estos pensamientos tienden a amenazar la propia imagen de quien lo piensa o de su entorno más cercano.</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La amenaza puede relacionarse con su propia integridad física, mental o en su entorno familiar. Las emociones que generalmente se activan son las de miedo, pánico y ansiedad basándose en la posibilidad de que algo malo pueda ocurrir y no se tenga los recursos para afrontar con éxito esta situación.</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1" i="0" lang="es-ES" sz="1600" u="none" cap="none" strike="noStrike">
                <a:solidFill>
                  <a:srgbClr val="000000"/>
                </a:solidFill>
                <a:latin typeface="Calibri"/>
                <a:ea typeface="Calibri"/>
                <a:cs typeface="Calibri"/>
                <a:sym typeface="Calibri"/>
              </a:rPr>
              <a:t>Ejemplo: </a:t>
            </a:r>
            <a:r>
              <a:rPr b="0" i="0" lang="es-ES" sz="1600" u="none" cap="none" strike="noStrike">
                <a:solidFill>
                  <a:srgbClr val="000000"/>
                </a:solidFill>
                <a:latin typeface="Calibri"/>
                <a:ea typeface="Calibri"/>
                <a:cs typeface="Calibri"/>
                <a:sym typeface="Calibri"/>
              </a:rPr>
              <a:t>Has escuchado en televisión que acaban de atropellar a una persona justo a una cuadra de donde trabajas. La visión catastrófica te llevará automáticamente a ponerte en el lugar del agraviado y pensar “y si esto me llega a ocurrir a mí, sería una desgracia</a:t>
            </a:r>
            <a:r>
              <a:rPr lang="es-ES" sz="1600">
                <a:latin typeface="Calibri"/>
                <a:ea typeface="Calibri"/>
                <a:cs typeface="Calibri"/>
                <a:sym typeface="Calibri"/>
              </a:rPr>
              <a:t>,</a:t>
            </a:r>
            <a:r>
              <a:rPr b="0" i="0" lang="es-ES" sz="1600" u="none" cap="none" strike="noStrike">
                <a:solidFill>
                  <a:srgbClr val="000000"/>
                </a:solidFill>
                <a:latin typeface="Calibri"/>
                <a:ea typeface="Calibri"/>
                <a:cs typeface="Calibri"/>
                <a:sym typeface="Calibri"/>
              </a:rPr>
              <a:t> qu</a:t>
            </a:r>
            <a:r>
              <a:rPr lang="es-ES" sz="1600">
                <a:latin typeface="Calibri"/>
                <a:ea typeface="Calibri"/>
                <a:cs typeface="Calibri"/>
                <a:sym typeface="Calibri"/>
              </a:rPr>
              <a:t>é</a:t>
            </a:r>
            <a:r>
              <a:rPr b="0" i="0" lang="es-ES" sz="1600" u="none" cap="none" strike="noStrike">
                <a:solidFill>
                  <a:srgbClr val="000000"/>
                </a:solidFill>
                <a:latin typeface="Calibri"/>
                <a:ea typeface="Calibri"/>
                <a:cs typeface="Calibri"/>
                <a:sym typeface="Calibri"/>
              </a:rPr>
              <a:t> sería de mi familia”. Automáticamente las sensaciones movilizan al cuerpo como si esto fuera real.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7"/>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sp>
        <p:nvSpPr>
          <p:cNvPr id="189" name="Google Shape;189;p17"/>
          <p:cNvSpPr/>
          <p:nvPr/>
        </p:nvSpPr>
        <p:spPr>
          <a:xfrm>
            <a:off x="511189" y="924423"/>
            <a:ext cx="8164499" cy="427809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700" u="none" cap="none" strike="noStrike">
                <a:solidFill>
                  <a:srgbClr val="EE4639"/>
                </a:solidFill>
                <a:latin typeface="Arial"/>
                <a:ea typeface="Arial"/>
                <a:cs typeface="Arial"/>
                <a:sym typeface="Arial"/>
              </a:rPr>
              <a:t>+ LA NEGACIÓN</a:t>
            </a:r>
            <a:endParaRPr/>
          </a:p>
          <a:p>
            <a:pPr indent="-180975" lvl="0" marL="180975" marR="0" rtl="0" algn="l">
              <a:lnSpc>
                <a:spcPct val="100000"/>
              </a:lnSpc>
              <a:spcBef>
                <a:spcPts val="60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Hace referencia a afirmaciones mentales sobre el hecho de que todo lo malo ocurre, las cosas siguen igual y no tengo por qué hacer algo. Este pensamiento suele exagerarse hasta el punto de que nos divorciamos de nuestras responsabilidades y no llegamos a atender lo que es urgente para nosotros u otras personas.</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Este pensamiento también se produce cuando no queremos sentir el peso de una obligación o responsabilidad a fin de evitar la exigencia o la sensación de incertidumbre que eso conlleva. Podría ser un pensamiento contrario al catastrofismo, pero se va al extremo.</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1" i="0" lang="es-ES" sz="1600" u="none" cap="none" strike="noStrike">
                <a:solidFill>
                  <a:srgbClr val="000000"/>
                </a:solidFill>
                <a:latin typeface="Calibri"/>
                <a:ea typeface="Calibri"/>
                <a:cs typeface="Calibri"/>
                <a:sym typeface="Calibri"/>
              </a:rPr>
              <a:t>Ejemplo: </a:t>
            </a:r>
            <a:r>
              <a:rPr b="0" i="0" lang="es-ES" sz="1600" u="none" cap="none" strike="noStrike">
                <a:solidFill>
                  <a:srgbClr val="000000"/>
                </a:solidFill>
                <a:latin typeface="Calibri"/>
                <a:ea typeface="Calibri"/>
                <a:cs typeface="Calibri"/>
                <a:sym typeface="Calibri"/>
              </a:rPr>
              <a:t>acabas de terminar una relación de cinco años, esto sucedió de forma muy abrupta y la decisión la tomó qui</a:t>
            </a:r>
            <a:r>
              <a:rPr lang="es-ES" sz="1600">
                <a:latin typeface="Calibri"/>
                <a:ea typeface="Calibri"/>
                <a:cs typeface="Calibri"/>
                <a:sym typeface="Calibri"/>
              </a:rPr>
              <a:t>e</a:t>
            </a:r>
            <a:r>
              <a:rPr b="0" i="0" lang="es-ES" sz="1600" u="none" cap="none" strike="noStrike">
                <a:solidFill>
                  <a:srgbClr val="000000"/>
                </a:solidFill>
                <a:latin typeface="Calibri"/>
                <a:ea typeface="Calibri"/>
                <a:cs typeface="Calibri"/>
                <a:sym typeface="Calibri"/>
              </a:rPr>
              <a:t>n era tu pareja. Como reacción ante la sorpresa de otros al enterarse de lo que ha ocurrido, t</a:t>
            </a:r>
            <a:r>
              <a:rPr lang="es-ES" sz="1600">
                <a:latin typeface="Calibri"/>
                <a:ea typeface="Calibri"/>
                <a:cs typeface="Calibri"/>
                <a:sym typeface="Calibri"/>
              </a:rPr>
              <a:t>ú</a:t>
            </a:r>
            <a:r>
              <a:rPr b="0" i="0" lang="es-ES" sz="1600" u="none" cap="none" strike="noStrike">
                <a:solidFill>
                  <a:srgbClr val="000000"/>
                </a:solidFill>
                <a:latin typeface="Calibri"/>
                <a:ea typeface="Calibri"/>
                <a:cs typeface="Calibri"/>
                <a:sym typeface="Calibri"/>
              </a:rPr>
              <a:t> piensas y respondes de la siguiente manera: “</a:t>
            </a:r>
            <a:r>
              <a:rPr lang="es-ES" sz="1600">
                <a:latin typeface="Calibri"/>
                <a:ea typeface="Calibri"/>
                <a:cs typeface="Calibri"/>
                <a:sym typeface="Calibri"/>
              </a:rPr>
              <a:t>M</a:t>
            </a:r>
            <a:r>
              <a:rPr b="0" i="0" lang="es-ES" sz="1600" u="none" cap="none" strike="noStrike">
                <a:solidFill>
                  <a:srgbClr val="000000"/>
                </a:solidFill>
                <a:latin typeface="Calibri"/>
                <a:ea typeface="Calibri"/>
                <a:cs typeface="Calibri"/>
                <a:sym typeface="Calibri"/>
              </a:rPr>
              <a:t>e da igual, para m</a:t>
            </a:r>
            <a:r>
              <a:rPr lang="es-ES" sz="1600">
                <a:latin typeface="Calibri"/>
                <a:ea typeface="Calibri"/>
                <a:cs typeface="Calibri"/>
                <a:sym typeface="Calibri"/>
              </a:rPr>
              <a:t>í</a:t>
            </a:r>
            <a:r>
              <a:rPr b="0" i="0" lang="es-ES" sz="1600" u="none" cap="none" strike="noStrike">
                <a:solidFill>
                  <a:srgbClr val="000000"/>
                </a:solidFill>
                <a:latin typeface="Calibri"/>
                <a:ea typeface="Calibri"/>
                <a:cs typeface="Calibri"/>
                <a:sym typeface="Calibri"/>
              </a:rPr>
              <a:t> nada ha cambiado, mi vida sigue muy bien”. Es bueno ser optimista, sin embargo, no podemos negar que algo de tristeza se siente.</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8"/>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sp>
        <p:nvSpPr>
          <p:cNvPr id="195" name="Google Shape;195;p18"/>
          <p:cNvSpPr/>
          <p:nvPr/>
        </p:nvSpPr>
        <p:spPr>
          <a:xfrm>
            <a:off x="511189" y="924423"/>
            <a:ext cx="8164499" cy="35394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700" u="none" cap="none" strike="noStrike">
                <a:solidFill>
                  <a:srgbClr val="EE4639"/>
                </a:solidFill>
                <a:latin typeface="Arial"/>
                <a:ea typeface="Arial"/>
                <a:cs typeface="Arial"/>
                <a:sym typeface="Arial"/>
              </a:rPr>
              <a:t>+ PENSAMIENTO POLARIZADO</a:t>
            </a:r>
            <a:endParaRPr/>
          </a:p>
          <a:p>
            <a:pPr indent="-180975" lvl="0" marL="180975" marR="0" rtl="0" algn="l">
              <a:lnSpc>
                <a:spcPct val="100000"/>
              </a:lnSpc>
              <a:spcBef>
                <a:spcPts val="60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Hace referencia  a pensamientos absolutistas donde no existen los grises o los comportamientos intermedios. Asimismo, el pensamiento polarizado tiene una base en la pauta de crianza de mucha exigencia en nuestro entorno: padres, hermanos, amigos, maestros, etc. </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Generalmente, hay un juicio de valor sobre uno mismo clasificándose como bueno o malo, exitoso, fracasado, habilidoso o torpe en otros extremos.</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Las personas que albergan este tipo de pensamiento tienen un gran temor de fallar pues no desean verse  a sí mismos en la etiqueta extrema que tanto rechazan. Por otro lado, las sensaciones que se producen son culpabilidad, frustración e ira contra uno mismo.</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1" i="0" lang="es-ES" sz="1600" u="none" cap="none" strike="noStrike">
                <a:solidFill>
                  <a:srgbClr val="000000"/>
                </a:solidFill>
                <a:latin typeface="Calibri"/>
                <a:ea typeface="Calibri"/>
                <a:cs typeface="Calibri"/>
                <a:sym typeface="Calibri"/>
              </a:rPr>
              <a:t>Ejemplo: </a:t>
            </a:r>
            <a:r>
              <a:rPr b="0" i="0" lang="es-ES" sz="1600" u="none" cap="none" strike="noStrike">
                <a:solidFill>
                  <a:srgbClr val="000000"/>
                </a:solidFill>
                <a:latin typeface="Calibri"/>
                <a:ea typeface="Calibri"/>
                <a:cs typeface="Calibri"/>
                <a:sym typeface="Calibri"/>
              </a:rPr>
              <a:t>No logré el ascenso que tanto quería en mi trabajo, para qué seguir intentándolo si al final nunca lo lograré.</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47"/>
          <p:cNvSpPr/>
          <p:nvPr/>
        </p:nvSpPr>
        <p:spPr>
          <a:xfrm>
            <a:off x="0" y="1"/>
            <a:ext cx="9144000" cy="5715000"/>
          </a:xfrm>
          <a:prstGeom prst="rect">
            <a:avLst/>
          </a:prstGeom>
          <a:solidFill>
            <a:srgbClr val="ED42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1" name="Google Shape;51;p47"/>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52" name="Google Shape;52;p47"/>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 name="Google Shape;53;p47"/>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ES" sz="3300" u="none" cap="none" strike="noStrike">
                <a:solidFill>
                  <a:schemeClr val="lt1"/>
                </a:solidFill>
                <a:latin typeface="Arial"/>
                <a:ea typeface="Arial"/>
                <a:cs typeface="Arial"/>
                <a:sym typeface="Arial"/>
              </a:rPr>
              <a:t>DE LA SESIÓN</a:t>
            </a:r>
            <a:endParaRPr/>
          </a:p>
        </p:txBody>
      </p:sp>
      <p:pic>
        <p:nvPicPr>
          <p:cNvPr id="54" name="Google Shape;54;p47"/>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55" name="Google Shape;55;p47"/>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9"/>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sp>
        <p:nvSpPr>
          <p:cNvPr id="201" name="Google Shape;201;p19"/>
          <p:cNvSpPr/>
          <p:nvPr/>
        </p:nvSpPr>
        <p:spPr>
          <a:xfrm>
            <a:off x="511189" y="924423"/>
            <a:ext cx="8164499" cy="378565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700" u="none" cap="none" strike="noStrike">
                <a:solidFill>
                  <a:srgbClr val="EE4639"/>
                </a:solidFill>
                <a:latin typeface="Arial"/>
                <a:ea typeface="Arial"/>
                <a:cs typeface="Arial"/>
                <a:sym typeface="Arial"/>
              </a:rPr>
              <a:t>+ PERFECCIONISMO</a:t>
            </a:r>
            <a:endParaRPr/>
          </a:p>
          <a:p>
            <a:pPr indent="-180975" lvl="0" marL="180975" marR="0" rtl="0" algn="l">
              <a:lnSpc>
                <a:spcPct val="100000"/>
              </a:lnSpc>
              <a:spcBef>
                <a:spcPts val="60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Hace referencia a pensamientos que te limitan a pensar o actuar de forma muy espec</a:t>
            </a:r>
            <a:r>
              <a:rPr lang="es-ES" sz="1600">
                <a:latin typeface="Calibri"/>
                <a:ea typeface="Calibri"/>
                <a:cs typeface="Calibri"/>
                <a:sym typeface="Calibri"/>
              </a:rPr>
              <a:t>í</a:t>
            </a:r>
            <a:r>
              <a:rPr b="0" i="0" lang="es-ES" sz="1600" u="none" cap="none" strike="noStrike">
                <a:solidFill>
                  <a:srgbClr val="000000"/>
                </a:solidFill>
                <a:latin typeface="Calibri"/>
                <a:ea typeface="Calibri"/>
                <a:cs typeface="Calibri"/>
                <a:sym typeface="Calibri"/>
              </a:rPr>
              <a:t>fica. Tambi</a:t>
            </a:r>
            <a:r>
              <a:rPr lang="es-ES" sz="1600">
                <a:latin typeface="Calibri"/>
                <a:ea typeface="Calibri"/>
                <a:cs typeface="Calibri"/>
                <a:sym typeface="Calibri"/>
              </a:rPr>
              <a:t>én cuando </a:t>
            </a:r>
            <a:r>
              <a:rPr b="0" i="0" lang="es-ES" sz="1600" u="none" cap="none" strike="noStrike">
                <a:solidFill>
                  <a:srgbClr val="000000"/>
                </a:solidFill>
                <a:latin typeface="Calibri"/>
                <a:ea typeface="Calibri"/>
                <a:cs typeface="Calibri"/>
                <a:sym typeface="Calibri"/>
              </a:rPr>
              <a:t>salen del cuadro de lo correcto</a:t>
            </a:r>
            <a:r>
              <a:rPr lang="es-ES" sz="1600">
                <a:latin typeface="Calibri"/>
                <a:ea typeface="Calibri"/>
                <a:cs typeface="Calibri"/>
                <a:sym typeface="Calibri"/>
              </a:rPr>
              <a:t>, se generan </a:t>
            </a:r>
            <a:r>
              <a:rPr b="0" i="0" lang="es-ES" sz="1600" u="none" cap="none" strike="noStrike">
                <a:solidFill>
                  <a:srgbClr val="000000"/>
                </a:solidFill>
                <a:latin typeface="Calibri"/>
                <a:ea typeface="Calibri"/>
                <a:cs typeface="Calibri"/>
                <a:sym typeface="Calibri"/>
              </a:rPr>
              <a:t>sentimientos de culpa e ira contra uno mismo en ocasiones. Podríamos decir que el pensamiento perfeccionista no admite flexibilidad ya que la base de ese pensamiento es precisamente la rigidez mental.</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El “debe” o “debería” es una de las palabras más utilizadas en las afirmaciones. Implica exigirse a hacer más y encaja en el molde que uno idealiza para tener la aprobación del mundo.</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El pensamiento perfeccionista es uno de los principales responsables de la depresión en las personas. En este estado, las personas exigen una conducta ideal que se ha reforzado con la repetición, por lo tanto cuando no se acercan a esta conducta ideal se produce el displacer.</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1" i="0" lang="es-ES" sz="1600" u="none" cap="none" strike="noStrike">
                <a:solidFill>
                  <a:srgbClr val="000000"/>
                </a:solidFill>
                <a:latin typeface="Calibri"/>
                <a:ea typeface="Calibri"/>
                <a:cs typeface="Calibri"/>
                <a:sym typeface="Calibri"/>
              </a:rPr>
              <a:t>Ejemplo: </a:t>
            </a:r>
            <a:r>
              <a:rPr b="0" i="0" lang="es-ES" sz="1600" u="none" cap="none" strike="noStrike">
                <a:solidFill>
                  <a:srgbClr val="000000"/>
                </a:solidFill>
                <a:latin typeface="Calibri"/>
                <a:ea typeface="Calibri"/>
                <a:cs typeface="Calibri"/>
                <a:sym typeface="Calibri"/>
              </a:rPr>
              <a:t>“</a:t>
            </a:r>
            <a:r>
              <a:rPr lang="es-ES" sz="1600">
                <a:latin typeface="Calibri"/>
                <a:ea typeface="Calibri"/>
                <a:cs typeface="Calibri"/>
                <a:sym typeface="Calibri"/>
              </a:rPr>
              <a:t>Y</a:t>
            </a:r>
            <a:r>
              <a:rPr b="0" i="0" lang="es-ES" sz="1600" u="none" cap="none" strike="noStrike">
                <a:solidFill>
                  <a:srgbClr val="000000"/>
                </a:solidFill>
                <a:latin typeface="Calibri"/>
                <a:ea typeface="Calibri"/>
                <a:cs typeface="Calibri"/>
                <a:sym typeface="Calibri"/>
              </a:rPr>
              <a:t>o no debo cometer errores en el cumplimiento de mi trabajo, esto no debe pasar de ninguna forma posible”.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sp>
        <p:nvSpPr>
          <p:cNvPr id="207" name="Google Shape;207;p20"/>
          <p:cNvSpPr/>
          <p:nvPr/>
        </p:nvSpPr>
        <p:spPr>
          <a:xfrm>
            <a:off x="511189" y="924423"/>
            <a:ext cx="8164499" cy="280076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700" u="none" cap="none" strike="noStrike">
                <a:solidFill>
                  <a:srgbClr val="EE4639"/>
                </a:solidFill>
                <a:latin typeface="Arial"/>
                <a:ea typeface="Arial"/>
                <a:cs typeface="Arial"/>
                <a:sym typeface="Arial"/>
              </a:rPr>
              <a:t>+ CULPABILIZAR</a:t>
            </a:r>
            <a:endParaRPr/>
          </a:p>
          <a:p>
            <a:pPr indent="-180975" lvl="0" marL="180975" marR="0" rtl="0" algn="l">
              <a:lnSpc>
                <a:spcPct val="100000"/>
              </a:lnSpc>
              <a:spcBef>
                <a:spcPts val="60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Hace referencia al hecho de transferir la culpa de acontecimientos externos a terceros a fin de disminuir los sentimientos de angustia y frustración. Cabe resaltar que quienes albergan este tipo de pensamiento, suelen proyectar sus errores o desvalorizaciones en quienes integran su entorno social. Las personas a medida que se refuerzan en esta forma de pensar se van volviendo poco a poco más conscientes de sus oportunidades de mejora pues son otros quienes cometen los errores o la solución está en manos de otras personas.</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1" i="0" lang="es-ES" sz="1600" u="none" cap="none" strike="noStrike">
                <a:solidFill>
                  <a:srgbClr val="000000"/>
                </a:solidFill>
                <a:latin typeface="Calibri"/>
                <a:ea typeface="Calibri"/>
                <a:cs typeface="Calibri"/>
                <a:sym typeface="Calibri"/>
              </a:rPr>
              <a:t>Ejemplo: </a:t>
            </a:r>
            <a:r>
              <a:rPr b="0" i="0" lang="es-ES" sz="1600" u="none" cap="none" strike="noStrike">
                <a:solidFill>
                  <a:srgbClr val="000000"/>
                </a:solidFill>
                <a:latin typeface="Calibri"/>
                <a:ea typeface="Calibri"/>
                <a:cs typeface="Calibri"/>
                <a:sym typeface="Calibri"/>
              </a:rPr>
              <a:t>“</a:t>
            </a:r>
            <a:r>
              <a:rPr lang="es-ES" sz="1600">
                <a:latin typeface="Calibri"/>
                <a:ea typeface="Calibri"/>
                <a:cs typeface="Calibri"/>
                <a:sym typeface="Calibri"/>
              </a:rPr>
              <a:t>S</a:t>
            </a:r>
            <a:r>
              <a:rPr b="0" i="0" lang="es-ES" sz="1600" u="none" cap="none" strike="noStrike">
                <a:solidFill>
                  <a:srgbClr val="000000"/>
                </a:solidFill>
                <a:latin typeface="Calibri"/>
                <a:ea typeface="Calibri"/>
                <a:cs typeface="Calibri"/>
                <a:sym typeface="Calibri"/>
              </a:rPr>
              <a:t>i no he logrado la meta de crecer profesionalmente, es </a:t>
            </a:r>
            <a:r>
              <a:rPr lang="es-ES" sz="1600">
                <a:latin typeface="Calibri"/>
                <a:ea typeface="Calibri"/>
                <a:cs typeface="Calibri"/>
                <a:sym typeface="Calibri"/>
              </a:rPr>
              <a:t>por</a:t>
            </a:r>
            <a:r>
              <a:rPr b="0" i="0" lang="es-ES" sz="1600" u="none" cap="none" strike="noStrike">
                <a:solidFill>
                  <a:srgbClr val="000000"/>
                </a:solidFill>
                <a:latin typeface="Calibri"/>
                <a:ea typeface="Calibri"/>
                <a:cs typeface="Calibri"/>
                <a:sym typeface="Calibri"/>
              </a:rPr>
              <a:t> culpa de mi familia, siempre tengo que dedicarles tiempo y eso no me permite concentrarme en mis metas profesionales.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sp>
        <p:nvSpPr>
          <p:cNvPr id="213" name="Google Shape;213;p21"/>
          <p:cNvSpPr/>
          <p:nvPr/>
        </p:nvSpPr>
        <p:spPr>
          <a:xfrm>
            <a:off x="511189" y="924423"/>
            <a:ext cx="8164499" cy="280076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700" u="none" cap="none" strike="noStrike">
                <a:solidFill>
                  <a:srgbClr val="EE4639"/>
                </a:solidFill>
                <a:latin typeface="Arial"/>
                <a:ea typeface="Arial"/>
                <a:cs typeface="Arial"/>
                <a:sym typeface="Arial"/>
              </a:rPr>
              <a:t>+ SOBREGENERALIZACIÓN</a:t>
            </a:r>
            <a:endParaRPr/>
          </a:p>
          <a:p>
            <a:pPr indent="-180975" lvl="0" marL="180975" marR="0" rtl="0" algn="l">
              <a:lnSpc>
                <a:spcPct val="100000"/>
              </a:lnSpc>
              <a:spcBef>
                <a:spcPts val="60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Es la tendencia a pensar que si ha ocurrido un evento negativo o desfavorable para nosotros entonces ocurrirá en más de una oportunidad a futuro. </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Muchas veces un hecho puede contaminar futuras conductas pues la persona adelanta que siempre le pasará lo mismo. Existe la interpretación de que no hay control sobre lo que podamos hacer. En este sentido, la persona va agotando su empoderamiento adoptando una actitud pasiva y de poc</a:t>
            </a:r>
            <a:r>
              <a:rPr lang="es-ES" sz="1600">
                <a:latin typeface="Calibri"/>
                <a:ea typeface="Calibri"/>
                <a:cs typeface="Calibri"/>
                <a:sym typeface="Calibri"/>
              </a:rPr>
              <a:t>o</a:t>
            </a:r>
            <a:r>
              <a:rPr b="0" i="0" lang="es-ES" sz="1600" u="none" cap="none" strike="noStrike">
                <a:solidFill>
                  <a:srgbClr val="000000"/>
                </a:solidFill>
                <a:latin typeface="Calibri"/>
                <a:ea typeface="Calibri"/>
                <a:cs typeface="Calibri"/>
                <a:sym typeface="Calibri"/>
              </a:rPr>
              <a:t> afrontamiento.</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1" i="0" lang="es-ES" sz="1600" u="none" cap="none" strike="noStrike">
                <a:solidFill>
                  <a:srgbClr val="000000"/>
                </a:solidFill>
                <a:latin typeface="Calibri"/>
                <a:ea typeface="Calibri"/>
                <a:cs typeface="Calibri"/>
                <a:sym typeface="Calibri"/>
              </a:rPr>
              <a:t>Ejemplo: </a:t>
            </a:r>
            <a:r>
              <a:rPr b="0" i="0" lang="es-ES" sz="1600" u="none" cap="none" strike="noStrike">
                <a:solidFill>
                  <a:srgbClr val="000000"/>
                </a:solidFill>
                <a:latin typeface="Calibri"/>
                <a:ea typeface="Calibri"/>
                <a:cs typeface="Calibri"/>
                <a:sym typeface="Calibri"/>
              </a:rPr>
              <a:t>“Nunca pude llevarme bien con el jefe de la empresa anterior, seguro no podré llevarme bien con mi jefe actual</a:t>
            </a:r>
            <a:r>
              <a:rPr lang="es-ES" sz="1600">
                <a:latin typeface="Calibri"/>
                <a:ea typeface="Calibri"/>
                <a:cs typeface="Calibri"/>
                <a:sym typeface="Calibri"/>
              </a:rPr>
              <a:t> y</a:t>
            </a:r>
            <a:r>
              <a:rPr b="0" i="0" lang="es-ES" sz="1600" u="none" cap="none" strike="noStrike">
                <a:solidFill>
                  <a:srgbClr val="000000"/>
                </a:solidFill>
                <a:latin typeface="Calibri"/>
                <a:ea typeface="Calibri"/>
                <a:cs typeface="Calibri"/>
                <a:sym typeface="Calibri"/>
              </a:rPr>
              <a:t> me pasará lo mismo en otras empresas donde trabaje”.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sp>
        <p:nvSpPr>
          <p:cNvPr id="219" name="Google Shape;219;p22"/>
          <p:cNvSpPr/>
          <p:nvPr/>
        </p:nvSpPr>
        <p:spPr>
          <a:xfrm>
            <a:off x="511189" y="924423"/>
            <a:ext cx="8164499" cy="35394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700" u="none" cap="none" strike="noStrike">
                <a:solidFill>
                  <a:srgbClr val="EE4639"/>
                </a:solidFill>
                <a:latin typeface="Arial"/>
                <a:ea typeface="Arial"/>
                <a:cs typeface="Arial"/>
                <a:sym typeface="Arial"/>
              </a:rPr>
              <a:t>+ PERSONALIZACIÓN</a:t>
            </a:r>
            <a:endParaRPr/>
          </a:p>
          <a:p>
            <a:pPr indent="-180975" lvl="0" marL="180975" marR="0" rtl="0" algn="l">
              <a:lnSpc>
                <a:spcPct val="100000"/>
              </a:lnSpc>
              <a:spcBef>
                <a:spcPts val="60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Es la tendencia a pensar que cada situación incómoda adversa que se genera en nuestro entorno puede tener una relación directa con nosotros </a:t>
            </a:r>
            <a:r>
              <a:rPr lang="es-ES" sz="1600">
                <a:latin typeface="Calibri"/>
                <a:ea typeface="Calibri"/>
                <a:cs typeface="Calibri"/>
                <a:sym typeface="Calibri"/>
              </a:rPr>
              <a:t>haciendo</a:t>
            </a:r>
            <a:r>
              <a:rPr b="0" i="0" lang="es-ES" sz="1600" u="none" cap="none" strike="noStrike">
                <a:solidFill>
                  <a:srgbClr val="000000"/>
                </a:solidFill>
                <a:latin typeface="Calibri"/>
                <a:ea typeface="Calibri"/>
                <a:cs typeface="Calibri"/>
                <a:sym typeface="Calibri"/>
              </a:rPr>
              <a:t> que sintamos culpa, tristeza o aflicción. Este pensamiento suele adoptar una afirmación desvalorativa hacia nosotros mismos siendo nosotros blanco de las molestias de terceras personas.</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Existe una base experiencial para este tipo de pensamiento en el cual hemos sido objetivo de culpa por nuestro entorno social especialmente en la familia. Del mismo modo, existe una fantasía equivocada de que algo seguro hemos hecho (aun cuando no lo hicimos) y, por lo tanto, es </a:t>
            </a:r>
            <a:r>
              <a:rPr lang="es-ES" sz="1600">
                <a:latin typeface="Calibri"/>
                <a:ea typeface="Calibri"/>
                <a:cs typeface="Calibri"/>
                <a:sym typeface="Calibri"/>
              </a:rPr>
              <a:t>lógico</a:t>
            </a:r>
            <a:r>
              <a:rPr b="0" i="0" lang="es-ES" sz="1600" u="none" cap="none" strike="noStrike">
                <a:solidFill>
                  <a:srgbClr val="000000"/>
                </a:solidFill>
                <a:latin typeface="Calibri"/>
                <a:ea typeface="Calibri"/>
                <a:cs typeface="Calibri"/>
                <a:sym typeface="Calibri"/>
              </a:rPr>
              <a:t> sentirnos mal por ello.</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1" i="0" lang="es-ES" sz="1600" u="none" cap="none" strike="noStrike">
                <a:solidFill>
                  <a:srgbClr val="000000"/>
                </a:solidFill>
                <a:latin typeface="Calibri"/>
                <a:ea typeface="Calibri"/>
                <a:cs typeface="Calibri"/>
                <a:sym typeface="Calibri"/>
              </a:rPr>
              <a:t>Ejemplo: </a:t>
            </a:r>
            <a:r>
              <a:rPr b="0" i="0" lang="es-ES" sz="1600" u="none" cap="none" strike="noStrike">
                <a:solidFill>
                  <a:srgbClr val="000000"/>
                </a:solidFill>
                <a:latin typeface="Calibri"/>
                <a:ea typeface="Calibri"/>
                <a:cs typeface="Calibri"/>
                <a:sym typeface="Calibri"/>
              </a:rPr>
              <a:t>“</a:t>
            </a:r>
            <a:r>
              <a:rPr lang="es-ES" sz="1600">
                <a:latin typeface="Calibri"/>
                <a:ea typeface="Calibri"/>
                <a:cs typeface="Calibri"/>
                <a:sym typeface="Calibri"/>
              </a:rPr>
              <a:t>M</a:t>
            </a:r>
            <a:r>
              <a:rPr b="0" i="0" lang="es-ES" sz="1600" u="none" cap="none" strike="noStrike">
                <a:solidFill>
                  <a:srgbClr val="000000"/>
                </a:solidFill>
                <a:latin typeface="Calibri"/>
                <a:ea typeface="Calibri"/>
                <a:cs typeface="Calibri"/>
                <a:sym typeface="Calibri"/>
              </a:rPr>
              <a:t>i jefe en los últimos días actúa de forma seria con el equipo, lo más probable es que se haya molestado porque no estoy haciendo las cosas correctamente y esa es la razón de su mal humor”.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sp>
        <p:nvSpPr>
          <p:cNvPr id="225" name="Google Shape;225;p23"/>
          <p:cNvSpPr/>
          <p:nvPr/>
        </p:nvSpPr>
        <p:spPr>
          <a:xfrm>
            <a:off x="511189" y="924423"/>
            <a:ext cx="8164499" cy="329320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700" u="none" cap="none" strike="noStrike">
                <a:solidFill>
                  <a:srgbClr val="EE4639"/>
                </a:solidFill>
                <a:latin typeface="Arial"/>
                <a:ea typeface="Arial"/>
                <a:cs typeface="Arial"/>
                <a:sym typeface="Arial"/>
              </a:rPr>
              <a:t>+ LECTURA DEL PENSAMIENTO</a:t>
            </a:r>
            <a:endParaRPr/>
          </a:p>
          <a:p>
            <a:pPr indent="-180975" lvl="0" marL="180975" marR="0" rtl="0" algn="l">
              <a:lnSpc>
                <a:spcPct val="100000"/>
              </a:lnSpc>
              <a:spcBef>
                <a:spcPts val="60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Este pensamiento se asocia a interpretar lo que terceras personas piensan y saber la razón por la cual ellos se comportan de esa manera. Esta forma de pensar responde en ocasiones a una necesidad de reafirmar una posición y aumentar la propia valía al querer tener la razón sobre los acontecimientos externos. </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0" i="0" lang="es-ES" sz="1600" u="none" cap="none" strike="noStrike">
                <a:solidFill>
                  <a:srgbClr val="000000"/>
                </a:solidFill>
                <a:latin typeface="Calibri"/>
                <a:ea typeface="Calibri"/>
                <a:cs typeface="Calibri"/>
                <a:sym typeface="Calibri"/>
              </a:rPr>
              <a:t>Cuando las personas se sumergen en este tipo de distorsión son de forma recurrente presas del prejuicio o desvalorizaciones que los llevan a cometer errores cuando deben tomar decisiones. Muchas veces la lectura del pensamiento puede afectar la calidad de las relaciones interpersonales.</a:t>
            </a:r>
            <a:endParaRPr/>
          </a:p>
          <a:p>
            <a:pPr indent="-79375" lvl="0" marL="180975" marR="0" rtl="0" algn="l">
              <a:lnSpc>
                <a:spcPct val="100000"/>
              </a:lnSpc>
              <a:spcBef>
                <a:spcPts val="0"/>
              </a:spcBef>
              <a:spcAft>
                <a:spcPts val="0"/>
              </a:spcAft>
              <a:buClr>
                <a:srgbClr val="EE4539"/>
              </a:buClr>
              <a:buSzPts val="1600"/>
              <a:buFont typeface="Arial"/>
              <a:buNone/>
            </a:pPr>
            <a:r>
              <a:t/>
            </a:r>
            <a:endParaRPr b="0" i="0" sz="1600" u="none" cap="none" strike="noStrike">
              <a:solidFill>
                <a:srgbClr val="000000"/>
              </a:solidFill>
              <a:latin typeface="Calibri"/>
              <a:ea typeface="Calibri"/>
              <a:cs typeface="Calibri"/>
              <a:sym typeface="Calibri"/>
            </a:endParaRPr>
          </a:p>
          <a:p>
            <a:pPr indent="-180975" lvl="0" marL="180975" marR="0" rtl="0" algn="l">
              <a:lnSpc>
                <a:spcPct val="100000"/>
              </a:lnSpc>
              <a:spcBef>
                <a:spcPts val="0"/>
              </a:spcBef>
              <a:spcAft>
                <a:spcPts val="0"/>
              </a:spcAft>
              <a:buClr>
                <a:srgbClr val="EE4539"/>
              </a:buClr>
              <a:buSzPts val="1600"/>
              <a:buFont typeface="Arial"/>
              <a:buChar char="•"/>
            </a:pPr>
            <a:r>
              <a:rPr b="1" i="0" lang="es-ES" sz="1600" u="none" cap="none" strike="noStrike">
                <a:solidFill>
                  <a:srgbClr val="000000"/>
                </a:solidFill>
                <a:latin typeface="Calibri"/>
                <a:ea typeface="Calibri"/>
                <a:cs typeface="Calibri"/>
                <a:sym typeface="Calibri"/>
              </a:rPr>
              <a:t>Ejemplo: </a:t>
            </a:r>
            <a:r>
              <a:rPr b="0" i="0" lang="es-ES" sz="1600" u="none" cap="none" strike="noStrike">
                <a:solidFill>
                  <a:srgbClr val="000000"/>
                </a:solidFill>
                <a:latin typeface="Calibri"/>
                <a:ea typeface="Calibri"/>
                <a:cs typeface="Calibri"/>
                <a:sym typeface="Calibri"/>
              </a:rPr>
              <a:t>“Seguro mi jefe le di</a:t>
            </a:r>
            <a:r>
              <a:rPr lang="es-ES" sz="1600">
                <a:latin typeface="Calibri"/>
                <a:ea typeface="Calibri"/>
                <a:cs typeface="Calibri"/>
                <a:sym typeface="Calibri"/>
              </a:rPr>
              <a:t>o</a:t>
            </a:r>
            <a:r>
              <a:rPr b="0" i="0" lang="es-ES" sz="1600" u="none" cap="none" strike="noStrike">
                <a:solidFill>
                  <a:srgbClr val="000000"/>
                </a:solidFill>
                <a:latin typeface="Calibri"/>
                <a:ea typeface="Calibri"/>
                <a:cs typeface="Calibri"/>
                <a:sym typeface="Calibri"/>
              </a:rPr>
              <a:t> el ascenso a otro porque sabe </a:t>
            </a:r>
            <a:r>
              <a:rPr lang="es-ES" sz="1600">
                <a:latin typeface="Calibri"/>
                <a:ea typeface="Calibri"/>
                <a:cs typeface="Calibri"/>
                <a:sym typeface="Calibri"/>
              </a:rPr>
              <a:t>que</a:t>
            </a:r>
            <a:r>
              <a:rPr b="0" i="0" lang="es-ES" sz="1600" u="none" cap="none" strike="noStrike">
                <a:solidFill>
                  <a:srgbClr val="000000"/>
                </a:solidFill>
                <a:latin typeface="Calibri"/>
                <a:ea typeface="Calibri"/>
                <a:cs typeface="Calibri"/>
                <a:sym typeface="Calibri"/>
              </a:rPr>
              <a:t> soy incapaz </a:t>
            </a:r>
            <a:r>
              <a:rPr lang="es-ES" sz="1600">
                <a:latin typeface="Calibri"/>
                <a:ea typeface="Calibri"/>
                <a:cs typeface="Calibri"/>
                <a:sym typeface="Calibri"/>
              </a:rPr>
              <a:t>de</a:t>
            </a:r>
            <a:r>
              <a:rPr b="0" i="0" lang="es-ES" sz="1600" u="none" cap="none" strike="noStrike">
                <a:solidFill>
                  <a:srgbClr val="000000"/>
                </a:solidFill>
                <a:latin typeface="Calibri"/>
                <a:ea typeface="Calibri"/>
                <a:cs typeface="Calibri"/>
                <a:sym typeface="Calibri"/>
              </a:rPr>
              <a:t> asumir esta tarea.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grpSp>
        <p:nvGrpSpPr>
          <p:cNvPr id="231" name="Google Shape;231;p24"/>
          <p:cNvGrpSpPr/>
          <p:nvPr/>
        </p:nvGrpSpPr>
        <p:grpSpPr>
          <a:xfrm>
            <a:off x="507878" y="1190931"/>
            <a:ext cx="8064486" cy="3614764"/>
            <a:chOff x="507878" y="1190931"/>
            <a:chExt cx="8064486" cy="3614764"/>
          </a:xfrm>
        </p:grpSpPr>
        <p:sp>
          <p:nvSpPr>
            <p:cNvPr id="232" name="Google Shape;232;p24"/>
            <p:cNvSpPr/>
            <p:nvPr/>
          </p:nvSpPr>
          <p:spPr>
            <a:xfrm>
              <a:off x="507878" y="1190931"/>
              <a:ext cx="1911600" cy="307736"/>
            </a:xfrm>
            <a:prstGeom prst="rect">
              <a:avLst/>
            </a:prstGeom>
            <a:solidFill>
              <a:srgbClr val="91C14E"/>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ES" sz="1400" u="none" cap="none" strike="noStrike">
                  <a:solidFill>
                    <a:schemeClr val="lt1"/>
                  </a:solidFill>
                  <a:latin typeface="Calibri"/>
                  <a:ea typeface="Calibri"/>
                  <a:cs typeface="Calibri"/>
                  <a:sym typeface="Calibri"/>
                </a:rPr>
                <a:t>Situación</a:t>
              </a:r>
              <a:endParaRPr b="1" i="0" sz="1400" u="none" cap="none" strike="noStrike">
                <a:solidFill>
                  <a:schemeClr val="lt1"/>
                </a:solidFill>
                <a:latin typeface="Calibri"/>
                <a:ea typeface="Calibri"/>
                <a:cs typeface="Calibri"/>
                <a:sym typeface="Calibri"/>
              </a:endParaRPr>
            </a:p>
          </p:txBody>
        </p:sp>
        <p:sp>
          <p:nvSpPr>
            <p:cNvPr id="233" name="Google Shape;233;p24"/>
            <p:cNvSpPr/>
            <p:nvPr/>
          </p:nvSpPr>
          <p:spPr>
            <a:xfrm>
              <a:off x="2558840" y="1190931"/>
              <a:ext cx="1911600" cy="307736"/>
            </a:xfrm>
            <a:prstGeom prst="rect">
              <a:avLst/>
            </a:prstGeom>
            <a:solidFill>
              <a:srgbClr val="FE76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1100"/>
                <a:buFont typeface="Arial"/>
                <a:buNone/>
              </a:pPr>
              <a:r>
                <a:rPr b="1" i="0" lang="es-ES" sz="1400" u="none" cap="none" strike="noStrike">
                  <a:solidFill>
                    <a:schemeClr val="lt1"/>
                  </a:solidFill>
                  <a:latin typeface="Calibri"/>
                  <a:ea typeface="Calibri"/>
                  <a:cs typeface="Calibri"/>
                  <a:sym typeface="Calibri"/>
                </a:rPr>
                <a:t>¿Qué pienso?</a:t>
              </a:r>
              <a:endParaRPr b="1" i="0" sz="1400" u="none" cap="none" strike="noStrike">
                <a:solidFill>
                  <a:schemeClr val="lt1"/>
                </a:solidFill>
                <a:latin typeface="Calibri"/>
                <a:ea typeface="Calibri"/>
                <a:cs typeface="Calibri"/>
                <a:sym typeface="Calibri"/>
              </a:endParaRPr>
            </a:p>
          </p:txBody>
        </p:sp>
        <p:sp>
          <p:nvSpPr>
            <p:cNvPr id="234" name="Google Shape;234;p24"/>
            <p:cNvSpPr/>
            <p:nvPr/>
          </p:nvSpPr>
          <p:spPr>
            <a:xfrm>
              <a:off x="4609802" y="1190931"/>
              <a:ext cx="1911600" cy="307736"/>
            </a:xfrm>
            <a:prstGeom prst="rect">
              <a:avLst/>
            </a:prstGeom>
            <a:solidFill>
              <a:srgbClr val="00B2C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1100"/>
                <a:buFont typeface="Arial"/>
                <a:buNone/>
              </a:pPr>
              <a:r>
                <a:rPr b="1" i="0" lang="es-ES" sz="1400" u="none" cap="none" strike="noStrike">
                  <a:solidFill>
                    <a:schemeClr val="lt1"/>
                  </a:solidFill>
                  <a:latin typeface="Calibri"/>
                  <a:ea typeface="Calibri"/>
                  <a:cs typeface="Calibri"/>
                  <a:sym typeface="Calibri"/>
                </a:rPr>
                <a:t>¿Qué siento?</a:t>
              </a:r>
              <a:endParaRPr b="1" i="0" sz="1400" u="none" cap="none" strike="noStrike">
                <a:solidFill>
                  <a:schemeClr val="lt1"/>
                </a:solidFill>
                <a:latin typeface="Calibri"/>
                <a:ea typeface="Calibri"/>
                <a:cs typeface="Calibri"/>
                <a:sym typeface="Calibri"/>
              </a:endParaRPr>
            </a:p>
          </p:txBody>
        </p:sp>
        <p:sp>
          <p:nvSpPr>
            <p:cNvPr id="235" name="Google Shape;235;p24"/>
            <p:cNvSpPr/>
            <p:nvPr/>
          </p:nvSpPr>
          <p:spPr>
            <a:xfrm>
              <a:off x="6660764" y="1190931"/>
              <a:ext cx="1911600" cy="307736"/>
            </a:xfrm>
            <a:prstGeom prst="rect">
              <a:avLst/>
            </a:prstGeom>
            <a:solidFill>
              <a:srgbClr val="7150A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1100"/>
                <a:buFont typeface="Arial"/>
                <a:buNone/>
              </a:pPr>
              <a:r>
                <a:rPr b="1" i="0" lang="es-ES" sz="1400" u="none" cap="none" strike="noStrike">
                  <a:solidFill>
                    <a:schemeClr val="lt1"/>
                  </a:solidFill>
                  <a:latin typeface="Calibri"/>
                  <a:ea typeface="Calibri"/>
                  <a:cs typeface="Calibri"/>
                  <a:sym typeface="Calibri"/>
                </a:rPr>
                <a:t>¿Cómo reacciono?</a:t>
              </a:r>
              <a:endParaRPr b="1" i="0" sz="1400" u="none" cap="none" strike="noStrike">
                <a:solidFill>
                  <a:schemeClr val="lt1"/>
                </a:solidFill>
                <a:latin typeface="Calibri"/>
                <a:ea typeface="Calibri"/>
                <a:cs typeface="Calibri"/>
                <a:sym typeface="Calibri"/>
              </a:endParaRPr>
            </a:p>
          </p:txBody>
        </p:sp>
        <p:pic>
          <p:nvPicPr>
            <p:cNvPr descr="Los 4 lóbulos del cerebro (anatomía y funciones)" id="236" name="Google Shape;236;p24"/>
            <p:cNvPicPr preferRelativeResize="0"/>
            <p:nvPr/>
          </p:nvPicPr>
          <p:blipFill rotWithShape="1">
            <a:blip r:embed="rId3">
              <a:alphaModFix/>
            </a:blip>
            <a:srcRect b="0" l="15354" r="17809" t="0"/>
            <a:stretch/>
          </p:blipFill>
          <p:spPr>
            <a:xfrm>
              <a:off x="2798859" y="3407940"/>
              <a:ext cx="1431234" cy="1092498"/>
            </a:xfrm>
            <a:prstGeom prst="rect">
              <a:avLst/>
            </a:prstGeom>
            <a:noFill/>
            <a:ln>
              <a:noFill/>
            </a:ln>
          </p:spPr>
        </p:pic>
        <p:pic>
          <p:nvPicPr>
            <p:cNvPr descr="Poner en forma el corazón • Revista de Salud" id="237" name="Google Shape;237;p24"/>
            <p:cNvPicPr preferRelativeResize="0"/>
            <p:nvPr/>
          </p:nvPicPr>
          <p:blipFill rotWithShape="1">
            <a:blip r:embed="rId4">
              <a:alphaModFix/>
            </a:blip>
            <a:srcRect b="0" l="0" r="0" t="0"/>
            <a:stretch/>
          </p:blipFill>
          <p:spPr>
            <a:xfrm>
              <a:off x="4858247" y="3275120"/>
              <a:ext cx="1431235" cy="1477404"/>
            </a:xfrm>
            <a:prstGeom prst="rect">
              <a:avLst/>
            </a:prstGeom>
            <a:noFill/>
            <a:ln>
              <a:noFill/>
            </a:ln>
          </p:spPr>
        </p:pic>
        <p:pic>
          <p:nvPicPr>
            <p:cNvPr descr="Imágenes de Gritar | Vectores, fotos de stock y PSD gratuitos" id="238" name="Google Shape;238;p24"/>
            <p:cNvPicPr preferRelativeResize="0"/>
            <p:nvPr/>
          </p:nvPicPr>
          <p:blipFill rotWithShape="1">
            <a:blip r:embed="rId5">
              <a:alphaModFix/>
            </a:blip>
            <a:srcRect b="0" l="16290" r="24908" t="0"/>
            <a:stretch/>
          </p:blipFill>
          <p:spPr>
            <a:xfrm>
              <a:off x="6917632" y="3184312"/>
              <a:ext cx="1431236" cy="1621383"/>
            </a:xfrm>
            <a:prstGeom prst="rect">
              <a:avLst/>
            </a:prstGeom>
            <a:noFill/>
            <a:ln>
              <a:noFill/>
            </a:ln>
          </p:spPr>
        </p:pic>
        <p:sp>
          <p:nvSpPr>
            <p:cNvPr id="239" name="Google Shape;239;p24"/>
            <p:cNvSpPr/>
            <p:nvPr/>
          </p:nvSpPr>
          <p:spPr>
            <a:xfrm>
              <a:off x="511189" y="1574358"/>
              <a:ext cx="1911600" cy="3188473"/>
            </a:xfrm>
            <a:prstGeom prst="rect">
              <a:avLst/>
            </a:prstGeom>
            <a:solidFill>
              <a:srgbClr val="B6DD7F"/>
            </a:solidFill>
            <a:ln>
              <a:noFill/>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rPr b="0" i="0" lang="es-ES" sz="1300" u="none" cap="none" strike="noStrike">
                  <a:solidFill>
                    <a:schemeClr val="dk1"/>
                  </a:solidFill>
                  <a:latin typeface="Calibri"/>
                  <a:ea typeface="Calibri"/>
                  <a:cs typeface="Calibri"/>
                  <a:sym typeface="Calibri"/>
                </a:rPr>
                <a:t>Una persona hace la observación sobre un error que yo cometí en el trabajo y se lo dice a los demás compañeros</a:t>
              </a:r>
              <a:endParaRPr/>
            </a:p>
          </p:txBody>
        </p:sp>
        <p:sp>
          <p:nvSpPr>
            <p:cNvPr id="240" name="Google Shape;240;p24"/>
            <p:cNvSpPr/>
            <p:nvPr/>
          </p:nvSpPr>
          <p:spPr>
            <a:xfrm>
              <a:off x="2561047" y="1574358"/>
              <a:ext cx="1911600" cy="1447138"/>
            </a:xfrm>
            <a:prstGeom prst="rect">
              <a:avLst/>
            </a:prstGeom>
            <a:solidFill>
              <a:srgbClr val="FFD7C1"/>
            </a:solidFill>
            <a:ln>
              <a:noFill/>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rPr b="0" i="0" lang="es-ES" sz="1300" u="none" cap="none" strike="noStrike">
                  <a:solidFill>
                    <a:schemeClr val="dk1"/>
                  </a:solidFill>
                  <a:latin typeface="Calibri"/>
                  <a:ea typeface="Calibri"/>
                  <a:cs typeface="Calibri"/>
                  <a:sym typeface="Calibri"/>
                </a:rPr>
                <a:t>Seguro me quiere “serruchar”, </a:t>
              </a:r>
              <a:endParaRPr/>
            </a:p>
            <a:p>
              <a:pPr indent="0" lvl="0" marL="0" marR="0" rtl="0" algn="l">
                <a:lnSpc>
                  <a:spcPct val="100000"/>
                </a:lnSpc>
                <a:spcBef>
                  <a:spcPts val="0"/>
                </a:spcBef>
                <a:spcAft>
                  <a:spcPts val="0"/>
                </a:spcAft>
                <a:buNone/>
              </a:pPr>
              <a:r>
                <a:rPr lang="es-ES" sz="1300">
                  <a:solidFill>
                    <a:schemeClr val="dk1"/>
                  </a:solidFill>
                  <a:latin typeface="Calibri"/>
                  <a:ea typeface="Calibri"/>
                  <a:cs typeface="Calibri"/>
                  <a:sym typeface="Calibri"/>
                </a:rPr>
                <a:t>s</a:t>
              </a:r>
              <a:r>
                <a:rPr b="0" i="0" lang="es-ES" sz="1300" u="none" cap="none" strike="noStrike">
                  <a:solidFill>
                    <a:schemeClr val="dk1"/>
                  </a:solidFill>
                  <a:latin typeface="Calibri"/>
                  <a:ea typeface="Calibri"/>
                  <a:cs typeface="Calibri"/>
                  <a:sym typeface="Calibri"/>
                </a:rPr>
                <a:t>eguro me tiene cólera y por eso habla mal de m</a:t>
              </a:r>
              <a:r>
                <a:rPr lang="es-ES" sz="1300">
                  <a:solidFill>
                    <a:schemeClr val="dk1"/>
                  </a:solidFill>
                  <a:latin typeface="Calibri"/>
                  <a:ea typeface="Calibri"/>
                  <a:cs typeface="Calibri"/>
                  <a:sym typeface="Calibri"/>
                </a:rPr>
                <a:t>í</a:t>
              </a:r>
              <a:r>
                <a:rPr b="0" i="0" lang="es-ES" sz="1300" u="none" cap="none" strike="noStrik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None/>
              </a:pPr>
              <a:r>
                <a:rPr b="0" i="0" lang="es-ES" sz="1300" u="none" cap="none" strike="noStrike">
                  <a:solidFill>
                    <a:schemeClr val="dk1"/>
                  </a:solidFill>
                  <a:latin typeface="Calibri"/>
                  <a:ea typeface="Calibri"/>
                  <a:cs typeface="Calibri"/>
                  <a:sym typeface="Calibri"/>
                </a:rPr>
                <a:t>Seguro quiere dejarme en ridículo con otros.</a:t>
              </a:r>
              <a:endParaRPr/>
            </a:p>
          </p:txBody>
        </p:sp>
        <p:sp>
          <p:nvSpPr>
            <p:cNvPr id="241" name="Google Shape;241;p24"/>
            <p:cNvSpPr/>
            <p:nvPr/>
          </p:nvSpPr>
          <p:spPr>
            <a:xfrm>
              <a:off x="4610905" y="1574358"/>
              <a:ext cx="1911600" cy="1447138"/>
            </a:xfrm>
            <a:prstGeom prst="rect">
              <a:avLst/>
            </a:prstGeom>
            <a:solidFill>
              <a:srgbClr val="D1EFF4"/>
            </a:solidFill>
            <a:ln>
              <a:noFill/>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rPr b="0" i="0" lang="es-ES" sz="1300" u="none" cap="none" strike="noStrike">
                  <a:solidFill>
                    <a:schemeClr val="dk1"/>
                  </a:solidFill>
                  <a:latin typeface="Calibri"/>
                  <a:ea typeface="Calibri"/>
                  <a:cs typeface="Calibri"/>
                  <a:sym typeface="Calibri"/>
                </a:rPr>
                <a:t>Ira, rabia, ansiedad, angustia.</a:t>
              </a:r>
              <a:endParaRPr/>
            </a:p>
          </p:txBody>
        </p:sp>
        <p:sp>
          <p:nvSpPr>
            <p:cNvPr id="242" name="Google Shape;242;p24"/>
            <p:cNvSpPr/>
            <p:nvPr/>
          </p:nvSpPr>
          <p:spPr>
            <a:xfrm>
              <a:off x="6660764" y="1574358"/>
              <a:ext cx="1911600" cy="1447138"/>
            </a:xfrm>
            <a:prstGeom prst="rect">
              <a:avLst/>
            </a:prstGeom>
            <a:solidFill>
              <a:srgbClr val="E3DCED"/>
            </a:solidFill>
            <a:ln>
              <a:noFill/>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rPr b="0" i="0" lang="es-ES" sz="1300" u="none" cap="none" strike="noStrike">
                  <a:solidFill>
                    <a:schemeClr val="dk1"/>
                  </a:solidFill>
                  <a:latin typeface="Calibri"/>
                  <a:ea typeface="Calibri"/>
                  <a:cs typeface="Calibri"/>
                  <a:sym typeface="Calibri"/>
                </a:rPr>
                <a:t>Actúo a la defensiva.</a:t>
              </a:r>
              <a:endParaRPr/>
            </a:p>
            <a:p>
              <a:pPr indent="0" lvl="0" marL="0" marR="0" rtl="0" algn="l">
                <a:lnSpc>
                  <a:spcPct val="100000"/>
                </a:lnSpc>
                <a:spcBef>
                  <a:spcPts val="0"/>
                </a:spcBef>
                <a:spcAft>
                  <a:spcPts val="0"/>
                </a:spcAft>
                <a:buNone/>
              </a:pPr>
              <a:r>
                <a:rPr b="0" i="0" lang="es-ES" sz="1300" u="none" cap="none" strike="noStrike">
                  <a:solidFill>
                    <a:schemeClr val="dk1"/>
                  </a:solidFill>
                  <a:latin typeface="Calibri"/>
                  <a:ea typeface="Calibri"/>
                  <a:cs typeface="Calibri"/>
                  <a:sym typeface="Calibri"/>
                </a:rPr>
                <a:t>Le quito el saludo.</a:t>
              </a:r>
              <a:endParaRPr/>
            </a:p>
            <a:p>
              <a:pPr indent="0" lvl="0" marL="0" marR="0" rtl="0" algn="l">
                <a:lnSpc>
                  <a:spcPct val="100000"/>
                </a:lnSpc>
                <a:spcBef>
                  <a:spcPts val="0"/>
                </a:spcBef>
                <a:spcAft>
                  <a:spcPts val="0"/>
                </a:spcAft>
                <a:buNone/>
              </a:pPr>
              <a:r>
                <a:rPr b="0" i="0" lang="es-ES" sz="1300" u="none" cap="none" strike="noStrike">
                  <a:solidFill>
                    <a:schemeClr val="dk1"/>
                  </a:solidFill>
                  <a:latin typeface="Calibri"/>
                  <a:ea typeface="Calibri"/>
                  <a:cs typeface="Calibri"/>
                  <a:sym typeface="Calibri"/>
                </a:rPr>
                <a:t>Hablo mal de él.</a:t>
              </a:r>
              <a:endParaRPr/>
            </a:p>
          </p:txBody>
        </p:sp>
        <p:sp>
          <p:nvSpPr>
            <p:cNvPr id="243" name="Google Shape;243;p24"/>
            <p:cNvSpPr/>
            <p:nvPr/>
          </p:nvSpPr>
          <p:spPr>
            <a:xfrm>
              <a:off x="2561047" y="3093057"/>
              <a:ext cx="1911600" cy="1669774"/>
            </a:xfrm>
            <a:prstGeom prst="rect">
              <a:avLst/>
            </a:prstGeom>
            <a:noFill/>
            <a:ln cap="flat" cmpd="sng" w="25400">
              <a:solidFill>
                <a:srgbClr val="FE7628"/>
              </a:solidFill>
              <a:prstDash val="solid"/>
              <a:round/>
              <a:headEnd len="sm" w="sm" type="none"/>
              <a:tailEnd len="sm" w="sm" type="none"/>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44" name="Google Shape;244;p24"/>
            <p:cNvSpPr/>
            <p:nvPr/>
          </p:nvSpPr>
          <p:spPr>
            <a:xfrm>
              <a:off x="4610905" y="3093057"/>
              <a:ext cx="1911600" cy="1669774"/>
            </a:xfrm>
            <a:prstGeom prst="rect">
              <a:avLst/>
            </a:prstGeom>
            <a:noFill/>
            <a:ln cap="flat" cmpd="sng" w="25400">
              <a:solidFill>
                <a:srgbClr val="00B2C2"/>
              </a:solidFill>
              <a:prstDash val="solid"/>
              <a:round/>
              <a:headEnd len="sm" w="sm" type="none"/>
              <a:tailEnd len="sm" w="sm" type="none"/>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45" name="Google Shape;245;p24"/>
            <p:cNvSpPr/>
            <p:nvPr/>
          </p:nvSpPr>
          <p:spPr>
            <a:xfrm>
              <a:off x="6660764" y="3093057"/>
              <a:ext cx="1911600" cy="1669774"/>
            </a:xfrm>
            <a:prstGeom prst="rect">
              <a:avLst/>
            </a:prstGeom>
            <a:noFill/>
            <a:ln cap="flat" cmpd="sng" w="25400">
              <a:solidFill>
                <a:srgbClr val="7150A0"/>
              </a:solidFill>
              <a:prstDash val="solid"/>
              <a:round/>
              <a:headEnd len="sm" w="sm" type="none"/>
              <a:tailEnd len="sm" w="sm" type="none"/>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grpSp>
        <p:nvGrpSpPr>
          <p:cNvPr id="251" name="Google Shape;251;p25"/>
          <p:cNvGrpSpPr/>
          <p:nvPr/>
        </p:nvGrpSpPr>
        <p:grpSpPr>
          <a:xfrm>
            <a:off x="507878" y="1190931"/>
            <a:ext cx="8064486" cy="3571900"/>
            <a:chOff x="507878" y="1190931"/>
            <a:chExt cx="8064486" cy="3571900"/>
          </a:xfrm>
        </p:grpSpPr>
        <p:sp>
          <p:nvSpPr>
            <p:cNvPr id="252" name="Google Shape;252;p25"/>
            <p:cNvSpPr/>
            <p:nvPr/>
          </p:nvSpPr>
          <p:spPr>
            <a:xfrm>
              <a:off x="507878" y="1190931"/>
              <a:ext cx="1911600" cy="307736"/>
            </a:xfrm>
            <a:prstGeom prst="rect">
              <a:avLst/>
            </a:prstGeom>
            <a:solidFill>
              <a:srgbClr val="91C14E"/>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ES" sz="1400" u="none" cap="none" strike="noStrike">
                  <a:solidFill>
                    <a:schemeClr val="lt1"/>
                  </a:solidFill>
                  <a:latin typeface="Calibri"/>
                  <a:ea typeface="Calibri"/>
                  <a:cs typeface="Calibri"/>
                  <a:sym typeface="Calibri"/>
                </a:rPr>
                <a:t>Situación</a:t>
              </a:r>
              <a:endParaRPr b="1" i="0" sz="1400" u="none" cap="none" strike="noStrike">
                <a:solidFill>
                  <a:schemeClr val="lt1"/>
                </a:solidFill>
                <a:latin typeface="Calibri"/>
                <a:ea typeface="Calibri"/>
                <a:cs typeface="Calibri"/>
                <a:sym typeface="Calibri"/>
              </a:endParaRPr>
            </a:p>
          </p:txBody>
        </p:sp>
        <p:sp>
          <p:nvSpPr>
            <p:cNvPr id="253" name="Google Shape;253;p25"/>
            <p:cNvSpPr/>
            <p:nvPr/>
          </p:nvSpPr>
          <p:spPr>
            <a:xfrm>
              <a:off x="2558840" y="1190931"/>
              <a:ext cx="1911600" cy="307736"/>
            </a:xfrm>
            <a:prstGeom prst="rect">
              <a:avLst/>
            </a:prstGeom>
            <a:solidFill>
              <a:srgbClr val="FE76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1100"/>
                <a:buFont typeface="Arial"/>
                <a:buNone/>
              </a:pPr>
              <a:r>
                <a:rPr b="1" i="0" lang="es-ES" sz="1400" u="none" cap="none" strike="noStrike">
                  <a:solidFill>
                    <a:schemeClr val="lt1"/>
                  </a:solidFill>
                  <a:latin typeface="Calibri"/>
                  <a:ea typeface="Calibri"/>
                  <a:cs typeface="Calibri"/>
                  <a:sym typeface="Calibri"/>
                </a:rPr>
                <a:t>¿Qué pienso?</a:t>
              </a:r>
              <a:endParaRPr b="1" i="0" sz="1400" u="none" cap="none" strike="noStrike">
                <a:solidFill>
                  <a:schemeClr val="lt1"/>
                </a:solidFill>
                <a:latin typeface="Calibri"/>
                <a:ea typeface="Calibri"/>
                <a:cs typeface="Calibri"/>
                <a:sym typeface="Calibri"/>
              </a:endParaRPr>
            </a:p>
          </p:txBody>
        </p:sp>
        <p:sp>
          <p:nvSpPr>
            <p:cNvPr id="254" name="Google Shape;254;p25"/>
            <p:cNvSpPr/>
            <p:nvPr/>
          </p:nvSpPr>
          <p:spPr>
            <a:xfrm>
              <a:off x="4609802" y="1190931"/>
              <a:ext cx="1911600" cy="307736"/>
            </a:xfrm>
            <a:prstGeom prst="rect">
              <a:avLst/>
            </a:prstGeom>
            <a:solidFill>
              <a:srgbClr val="00B2C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1100"/>
                <a:buFont typeface="Arial"/>
                <a:buNone/>
              </a:pPr>
              <a:r>
                <a:rPr b="1" i="0" lang="es-ES" sz="1400" u="none" cap="none" strike="noStrike">
                  <a:solidFill>
                    <a:schemeClr val="lt1"/>
                  </a:solidFill>
                  <a:latin typeface="Calibri"/>
                  <a:ea typeface="Calibri"/>
                  <a:cs typeface="Calibri"/>
                  <a:sym typeface="Calibri"/>
                </a:rPr>
                <a:t>¿Qué siento?</a:t>
              </a:r>
              <a:endParaRPr b="1" i="0" sz="1400" u="none" cap="none" strike="noStrike">
                <a:solidFill>
                  <a:schemeClr val="lt1"/>
                </a:solidFill>
                <a:latin typeface="Calibri"/>
                <a:ea typeface="Calibri"/>
                <a:cs typeface="Calibri"/>
                <a:sym typeface="Calibri"/>
              </a:endParaRPr>
            </a:p>
          </p:txBody>
        </p:sp>
        <p:sp>
          <p:nvSpPr>
            <p:cNvPr id="255" name="Google Shape;255;p25"/>
            <p:cNvSpPr/>
            <p:nvPr/>
          </p:nvSpPr>
          <p:spPr>
            <a:xfrm>
              <a:off x="6660764" y="1190931"/>
              <a:ext cx="1911600" cy="307736"/>
            </a:xfrm>
            <a:prstGeom prst="rect">
              <a:avLst/>
            </a:prstGeom>
            <a:solidFill>
              <a:srgbClr val="7150A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Pensamiento saludable</a:t>
              </a:r>
              <a:endParaRPr/>
            </a:p>
          </p:txBody>
        </p:sp>
        <p:pic>
          <p:nvPicPr>
            <p:cNvPr descr="Los 4 lóbulos del cerebro (anatomía y funciones)" id="256" name="Google Shape;256;p25"/>
            <p:cNvPicPr preferRelativeResize="0"/>
            <p:nvPr/>
          </p:nvPicPr>
          <p:blipFill rotWithShape="1">
            <a:blip r:embed="rId3">
              <a:alphaModFix/>
            </a:blip>
            <a:srcRect b="0" l="15354" r="17809" t="0"/>
            <a:stretch/>
          </p:blipFill>
          <p:spPr>
            <a:xfrm>
              <a:off x="2798859" y="3407940"/>
              <a:ext cx="1431234" cy="1092498"/>
            </a:xfrm>
            <a:prstGeom prst="rect">
              <a:avLst/>
            </a:prstGeom>
            <a:noFill/>
            <a:ln>
              <a:noFill/>
            </a:ln>
          </p:spPr>
        </p:pic>
        <p:pic>
          <p:nvPicPr>
            <p:cNvPr descr="Poner en forma el corazón • Revista de Salud" id="257" name="Google Shape;257;p25"/>
            <p:cNvPicPr preferRelativeResize="0"/>
            <p:nvPr/>
          </p:nvPicPr>
          <p:blipFill rotWithShape="1">
            <a:blip r:embed="rId4">
              <a:alphaModFix/>
            </a:blip>
            <a:srcRect b="0" l="0" r="0" t="0"/>
            <a:stretch/>
          </p:blipFill>
          <p:spPr>
            <a:xfrm>
              <a:off x="4858247" y="3275120"/>
              <a:ext cx="1431235" cy="1477404"/>
            </a:xfrm>
            <a:prstGeom prst="rect">
              <a:avLst/>
            </a:prstGeom>
            <a:noFill/>
            <a:ln>
              <a:noFill/>
            </a:ln>
          </p:spPr>
        </p:pic>
        <p:sp>
          <p:nvSpPr>
            <p:cNvPr id="258" name="Google Shape;258;p25"/>
            <p:cNvSpPr/>
            <p:nvPr/>
          </p:nvSpPr>
          <p:spPr>
            <a:xfrm>
              <a:off x="511189" y="1574358"/>
              <a:ext cx="1911600" cy="3188473"/>
            </a:xfrm>
            <a:prstGeom prst="rect">
              <a:avLst/>
            </a:prstGeom>
            <a:solidFill>
              <a:srgbClr val="B6DD7F"/>
            </a:solidFill>
            <a:ln>
              <a:noFill/>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rPr b="0" i="0" lang="es-ES" sz="1300" u="none" cap="none" strike="noStrike">
                  <a:solidFill>
                    <a:schemeClr val="dk1"/>
                  </a:solidFill>
                  <a:latin typeface="Calibri"/>
                  <a:ea typeface="Calibri"/>
                  <a:cs typeface="Calibri"/>
                  <a:sym typeface="Calibri"/>
                </a:rPr>
                <a:t>Una persona hace la observación sobre un error que yo cometí en el trabajo y se lo dice a los demás compañeros</a:t>
              </a:r>
              <a:endParaRPr/>
            </a:p>
          </p:txBody>
        </p:sp>
        <p:sp>
          <p:nvSpPr>
            <p:cNvPr id="259" name="Google Shape;259;p25"/>
            <p:cNvSpPr/>
            <p:nvPr/>
          </p:nvSpPr>
          <p:spPr>
            <a:xfrm>
              <a:off x="2561047" y="1574358"/>
              <a:ext cx="1911600" cy="1447138"/>
            </a:xfrm>
            <a:prstGeom prst="rect">
              <a:avLst/>
            </a:prstGeom>
            <a:solidFill>
              <a:srgbClr val="FFD7C1"/>
            </a:solidFill>
            <a:ln>
              <a:noFill/>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rPr b="1" i="0" lang="es-ES" sz="1300" u="none" cap="none" strike="noStrike">
                  <a:solidFill>
                    <a:schemeClr val="dk1"/>
                  </a:solidFill>
                  <a:latin typeface="Calibri"/>
                  <a:ea typeface="Calibri"/>
                  <a:cs typeface="Calibri"/>
                  <a:sym typeface="Calibri"/>
                </a:rPr>
                <a:t>Esta persona necesita mejor tino para decir las cosas.</a:t>
              </a:r>
              <a:endParaRPr/>
            </a:p>
            <a:p>
              <a:pPr indent="0" lvl="0" marL="0" marR="0" rtl="0" algn="l">
                <a:lnSpc>
                  <a:spcPct val="100000"/>
                </a:lnSpc>
                <a:spcBef>
                  <a:spcPts val="0"/>
                </a:spcBef>
                <a:spcAft>
                  <a:spcPts val="0"/>
                </a:spcAft>
                <a:buNone/>
              </a:pPr>
              <a:r>
                <a:rPr b="1" i="0" lang="es-ES" sz="1300" u="none" cap="none" strike="noStrike">
                  <a:solidFill>
                    <a:schemeClr val="dk1"/>
                  </a:solidFill>
                  <a:latin typeface="Calibri"/>
                  <a:ea typeface="Calibri"/>
                  <a:cs typeface="Calibri"/>
                  <a:sym typeface="Calibri"/>
                </a:rPr>
                <a:t>Posiblemente no sabe cómo decir las cosas.</a:t>
              </a:r>
              <a:endParaRPr/>
            </a:p>
          </p:txBody>
        </p:sp>
        <p:sp>
          <p:nvSpPr>
            <p:cNvPr id="260" name="Google Shape;260;p25"/>
            <p:cNvSpPr/>
            <p:nvPr/>
          </p:nvSpPr>
          <p:spPr>
            <a:xfrm>
              <a:off x="4610905" y="1574358"/>
              <a:ext cx="1911600" cy="1447138"/>
            </a:xfrm>
            <a:prstGeom prst="rect">
              <a:avLst/>
            </a:prstGeom>
            <a:solidFill>
              <a:srgbClr val="D1EFF4"/>
            </a:solidFill>
            <a:ln>
              <a:noFill/>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rPr b="1" i="0" lang="es-ES" sz="1300" u="none" cap="none" strike="noStrike">
                  <a:solidFill>
                    <a:schemeClr val="dk1"/>
                  </a:solidFill>
                  <a:latin typeface="Calibri"/>
                  <a:ea typeface="Calibri"/>
                  <a:cs typeface="Calibri"/>
                  <a:sym typeface="Calibri"/>
                </a:rPr>
                <a:t>Incertidumbre</a:t>
              </a:r>
              <a:endParaRPr/>
            </a:p>
            <a:p>
              <a:pPr indent="0" lvl="0" marL="0" marR="0" rtl="0" algn="l">
                <a:lnSpc>
                  <a:spcPct val="100000"/>
                </a:lnSpc>
                <a:spcBef>
                  <a:spcPts val="0"/>
                </a:spcBef>
                <a:spcAft>
                  <a:spcPts val="0"/>
                </a:spcAft>
                <a:buNone/>
              </a:pPr>
              <a:r>
                <a:rPr b="1" i="0" lang="es-ES" sz="1300" u="none" cap="none" strike="noStrike">
                  <a:solidFill>
                    <a:schemeClr val="dk1"/>
                  </a:solidFill>
                  <a:latin typeface="Calibri"/>
                  <a:ea typeface="Calibri"/>
                  <a:cs typeface="Calibri"/>
                  <a:sym typeface="Calibri"/>
                </a:rPr>
                <a:t>Duda</a:t>
              </a:r>
              <a:endParaRPr/>
            </a:p>
            <a:p>
              <a:pPr indent="0" lvl="0" marL="0" marR="0" rtl="0" algn="l">
                <a:lnSpc>
                  <a:spcPct val="100000"/>
                </a:lnSpc>
                <a:spcBef>
                  <a:spcPts val="0"/>
                </a:spcBef>
                <a:spcAft>
                  <a:spcPts val="0"/>
                </a:spcAft>
                <a:buNone/>
              </a:pPr>
              <a:r>
                <a:rPr b="1" i="0" lang="es-ES" sz="1300" u="none" cap="none" strike="noStrike">
                  <a:solidFill>
                    <a:schemeClr val="dk1"/>
                  </a:solidFill>
                  <a:latin typeface="Calibri"/>
                  <a:ea typeface="Calibri"/>
                  <a:cs typeface="Calibri"/>
                  <a:sym typeface="Calibri"/>
                </a:rPr>
                <a:t>Un poco de calma y comprensión</a:t>
              </a:r>
              <a:endParaRPr/>
            </a:p>
            <a:p>
              <a:pPr indent="0" lvl="0" marL="0" marR="0" rtl="0" algn="l">
                <a:lnSpc>
                  <a:spcPct val="100000"/>
                </a:lnSpc>
                <a:spcBef>
                  <a:spcPts val="0"/>
                </a:spcBef>
                <a:spcAft>
                  <a:spcPts val="0"/>
                </a:spcAft>
                <a:buNone/>
              </a:pPr>
              <a:r>
                <a:t/>
              </a:r>
              <a:endParaRPr b="1" i="0" sz="1300" u="none" cap="none" strike="noStrike">
                <a:solidFill>
                  <a:schemeClr val="dk1"/>
                </a:solidFill>
                <a:latin typeface="Calibri"/>
                <a:ea typeface="Calibri"/>
                <a:cs typeface="Calibri"/>
                <a:sym typeface="Calibri"/>
              </a:endParaRPr>
            </a:p>
          </p:txBody>
        </p:sp>
        <p:sp>
          <p:nvSpPr>
            <p:cNvPr id="261" name="Google Shape;261;p25"/>
            <p:cNvSpPr/>
            <p:nvPr/>
          </p:nvSpPr>
          <p:spPr>
            <a:xfrm>
              <a:off x="6660764" y="1574358"/>
              <a:ext cx="1911600" cy="1447138"/>
            </a:xfrm>
            <a:prstGeom prst="rect">
              <a:avLst/>
            </a:prstGeom>
            <a:solidFill>
              <a:srgbClr val="E3DCED"/>
            </a:solidFill>
            <a:ln>
              <a:noFill/>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rPr b="1" i="0" lang="es-ES" sz="1300" u="none" cap="none" strike="noStrike">
                  <a:solidFill>
                    <a:schemeClr val="dk1"/>
                  </a:solidFill>
                  <a:latin typeface="Calibri"/>
                  <a:ea typeface="Calibri"/>
                  <a:cs typeface="Calibri"/>
                  <a:sym typeface="Calibri"/>
                </a:rPr>
                <a:t>L</a:t>
              </a:r>
              <a:r>
                <a:rPr b="1" lang="es-ES" sz="1300">
                  <a:solidFill>
                    <a:schemeClr val="dk1"/>
                  </a:solidFill>
                  <a:latin typeface="Calibri"/>
                  <a:ea typeface="Calibri"/>
                  <a:cs typeface="Calibri"/>
                  <a:sym typeface="Calibri"/>
                </a:rPr>
                <a:t>a</a:t>
              </a:r>
              <a:r>
                <a:rPr b="1" i="0" lang="es-ES" sz="1300" u="none" cap="none" strike="noStrike">
                  <a:solidFill>
                    <a:schemeClr val="dk1"/>
                  </a:solidFill>
                  <a:latin typeface="Calibri"/>
                  <a:ea typeface="Calibri"/>
                  <a:cs typeface="Calibri"/>
                  <a:sym typeface="Calibri"/>
                </a:rPr>
                <a:t> invito a conversar en privado.</a:t>
              </a:r>
              <a:endParaRPr/>
            </a:p>
            <a:p>
              <a:pPr indent="0" lvl="0" marL="0" marR="0" rtl="0" algn="l">
                <a:lnSpc>
                  <a:spcPct val="100000"/>
                </a:lnSpc>
                <a:spcBef>
                  <a:spcPts val="0"/>
                </a:spcBef>
                <a:spcAft>
                  <a:spcPts val="0"/>
                </a:spcAft>
                <a:buNone/>
              </a:pPr>
              <a:r>
                <a:rPr b="1" i="0" lang="es-ES" sz="1300" u="none" cap="none" strike="noStrike">
                  <a:solidFill>
                    <a:schemeClr val="dk1"/>
                  </a:solidFill>
                  <a:latin typeface="Calibri"/>
                  <a:ea typeface="Calibri"/>
                  <a:cs typeface="Calibri"/>
                  <a:sym typeface="Calibri"/>
                </a:rPr>
                <a:t>Le explico que cuando se hace una cr</a:t>
              </a:r>
              <a:r>
                <a:rPr b="1" lang="es-ES" sz="1300">
                  <a:solidFill>
                    <a:schemeClr val="dk1"/>
                  </a:solidFill>
                  <a:latin typeface="Calibri"/>
                  <a:ea typeface="Calibri"/>
                  <a:cs typeface="Calibri"/>
                  <a:sym typeface="Calibri"/>
                </a:rPr>
                <a:t>í</a:t>
              </a:r>
              <a:r>
                <a:rPr b="1" i="0" lang="es-ES" sz="1300" u="none" cap="none" strike="noStrike">
                  <a:solidFill>
                    <a:schemeClr val="dk1"/>
                  </a:solidFill>
                  <a:latin typeface="Calibri"/>
                  <a:ea typeface="Calibri"/>
                  <a:cs typeface="Calibri"/>
                  <a:sym typeface="Calibri"/>
                </a:rPr>
                <a:t>tica es mejor hacerl</a:t>
              </a:r>
              <a:r>
                <a:rPr b="1" lang="es-ES" sz="1300">
                  <a:solidFill>
                    <a:schemeClr val="dk1"/>
                  </a:solidFill>
                  <a:latin typeface="Calibri"/>
                  <a:ea typeface="Calibri"/>
                  <a:cs typeface="Calibri"/>
                  <a:sym typeface="Calibri"/>
                </a:rPr>
                <a:t>a</a:t>
              </a:r>
              <a:r>
                <a:rPr b="1" i="0" lang="es-ES" sz="1300" u="none" cap="none" strike="noStrike">
                  <a:solidFill>
                    <a:schemeClr val="dk1"/>
                  </a:solidFill>
                  <a:latin typeface="Calibri"/>
                  <a:ea typeface="Calibri"/>
                  <a:cs typeface="Calibri"/>
                  <a:sym typeface="Calibri"/>
                </a:rPr>
                <a:t> en privado.</a:t>
              </a:r>
              <a:endParaRPr/>
            </a:p>
          </p:txBody>
        </p:sp>
        <p:sp>
          <p:nvSpPr>
            <p:cNvPr id="262" name="Google Shape;262;p25"/>
            <p:cNvSpPr/>
            <p:nvPr/>
          </p:nvSpPr>
          <p:spPr>
            <a:xfrm>
              <a:off x="2561047" y="3093057"/>
              <a:ext cx="1911600" cy="1669774"/>
            </a:xfrm>
            <a:prstGeom prst="rect">
              <a:avLst/>
            </a:prstGeom>
            <a:noFill/>
            <a:ln cap="flat" cmpd="sng" w="25400">
              <a:solidFill>
                <a:srgbClr val="FE7628"/>
              </a:solidFill>
              <a:prstDash val="solid"/>
              <a:round/>
              <a:headEnd len="sm" w="sm" type="none"/>
              <a:tailEnd len="sm" w="sm" type="none"/>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63" name="Google Shape;263;p25"/>
            <p:cNvSpPr/>
            <p:nvPr/>
          </p:nvSpPr>
          <p:spPr>
            <a:xfrm>
              <a:off x="4610905" y="3093057"/>
              <a:ext cx="1911600" cy="1669774"/>
            </a:xfrm>
            <a:prstGeom prst="rect">
              <a:avLst/>
            </a:prstGeom>
            <a:noFill/>
            <a:ln cap="flat" cmpd="sng" w="25400">
              <a:solidFill>
                <a:srgbClr val="00B2C2"/>
              </a:solidFill>
              <a:prstDash val="solid"/>
              <a:round/>
              <a:headEnd len="sm" w="sm" type="none"/>
              <a:tailEnd len="sm" w="sm" type="none"/>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64" name="Google Shape;264;p25"/>
            <p:cNvSpPr/>
            <p:nvPr/>
          </p:nvSpPr>
          <p:spPr>
            <a:xfrm>
              <a:off x="6660764" y="3093057"/>
              <a:ext cx="1911600" cy="1669774"/>
            </a:xfrm>
            <a:prstGeom prst="rect">
              <a:avLst/>
            </a:prstGeom>
            <a:noFill/>
            <a:ln cap="flat" cmpd="sng" w="25400">
              <a:solidFill>
                <a:srgbClr val="7150A0"/>
              </a:solidFill>
              <a:prstDash val="solid"/>
              <a:round/>
              <a:headEnd len="sm" w="sm" type="none"/>
              <a:tailEnd len="sm" w="sm" type="none"/>
            </a:ln>
          </p:spPr>
          <p:txBody>
            <a:bodyPr anchorCtr="0" anchor="t" bIns="45700" lIns="91425" spcFirstLastPara="1" rIns="91425" wrap="square" tIns="1080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grpSp>
      <p:pic>
        <p:nvPicPr>
          <p:cNvPr descr="Viejos Y Jovenes Hombres De Negocios Que Sacuden Sus Manos Stock de  ilustración - Ilustración de viejos, manos: 36142303" id="265" name="Google Shape;265;p25"/>
          <p:cNvPicPr preferRelativeResize="0"/>
          <p:nvPr/>
        </p:nvPicPr>
        <p:blipFill rotWithShape="1">
          <a:blip r:embed="rId5">
            <a:alphaModFix/>
          </a:blip>
          <a:srcRect b="6682" l="0" r="10815" t="7428"/>
          <a:stretch/>
        </p:blipFill>
        <p:spPr>
          <a:xfrm>
            <a:off x="7009216" y="3267986"/>
            <a:ext cx="1178748" cy="14868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nvSpPr>
        <p:spPr>
          <a:xfrm>
            <a:off x="511190" y="920764"/>
            <a:ext cx="3881400" cy="42330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400" u="none" cap="none" strike="noStrike">
                <a:solidFill>
                  <a:schemeClr val="dk1"/>
                </a:solidFill>
                <a:latin typeface="Calibri"/>
                <a:ea typeface="Calibri"/>
                <a:cs typeface="Calibri"/>
                <a:sym typeface="Calibri"/>
              </a:rPr>
              <a:t>PENSAMIENTOS:</a:t>
            </a:r>
            <a:endParaRPr b="0" i="0" sz="1400" u="none" cap="none" strike="noStrike">
              <a:solidFill>
                <a:schemeClr val="dk1"/>
              </a:solidFill>
              <a:latin typeface="Calibri"/>
              <a:ea typeface="Calibri"/>
              <a:cs typeface="Calibri"/>
              <a:sym typeface="Calibri"/>
            </a:endParaRPr>
          </a:p>
          <a:p>
            <a:pPr indent="-169863" lvl="0" marL="180975" marR="0" rtl="0" algn="l">
              <a:lnSpc>
                <a:spcPct val="100000"/>
              </a:lnSpc>
              <a:spcBef>
                <a:spcPts val="60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Como podemos ver, esta técnica de afrontamiento facilita identificar los pensamientos y/o creencias distorsionadas, las cuales se generan por el aprendizaje social y </a:t>
            </a:r>
            <a:r>
              <a:rPr lang="es-ES">
                <a:solidFill>
                  <a:schemeClr val="dk1"/>
                </a:solidFill>
                <a:latin typeface="Calibri"/>
                <a:ea typeface="Calibri"/>
                <a:cs typeface="Calibri"/>
                <a:sym typeface="Calibri"/>
              </a:rPr>
              <a:t>la</a:t>
            </a:r>
            <a:r>
              <a:rPr b="0" i="0" lang="es-ES" sz="1400" u="none" cap="none" strike="noStrike">
                <a:solidFill>
                  <a:schemeClr val="dk1"/>
                </a:solidFill>
                <a:latin typeface="Calibri"/>
                <a:ea typeface="Calibri"/>
                <a:cs typeface="Calibri"/>
                <a:sym typeface="Calibri"/>
              </a:rPr>
              <a:t> propia decodificación de las personas. </a:t>
            </a:r>
            <a:r>
              <a:rPr lang="es-ES">
                <a:solidFill>
                  <a:schemeClr val="dk1"/>
                </a:solidFill>
                <a:latin typeface="Calibri"/>
                <a:ea typeface="Calibri"/>
                <a:cs typeface="Calibri"/>
                <a:sym typeface="Calibri"/>
              </a:rPr>
              <a:t>H</a:t>
            </a:r>
            <a:r>
              <a:rPr b="0" i="0" lang="es-ES" sz="1400" u="none" cap="none" strike="noStrike">
                <a:solidFill>
                  <a:schemeClr val="dk1"/>
                </a:solidFill>
                <a:latin typeface="Calibri"/>
                <a:ea typeface="Calibri"/>
                <a:cs typeface="Calibri"/>
                <a:sym typeface="Calibri"/>
              </a:rPr>
              <a:t>emos aprendido a validar algunas interpretaciones sobre uno mismo, las personas y el mundo. Estas interpretaciones pasan por un proceso de “congelamiento” hasta el punto de creer de manera firme que las cosas son como las pienso y no existe nada externo que me pueda hacer cambiar mi opinión.</a:t>
            </a:r>
            <a:endParaRPr/>
          </a:p>
          <a:p>
            <a:pPr indent="-68263" lvl="0" marL="180975"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Solo cuando nos damos cuenta de que la calidad de nuestras creencias irracionales nos lleva a cometer errores, tomar malas decisiones, deprimirnos o perder oportunidades en la vida es cuando nos vemos en la necesidad de hacer un cambio.</a:t>
            </a:r>
            <a:endParaRPr b="0" i="0" sz="1400" u="none" cap="none" strike="noStrike">
              <a:solidFill>
                <a:schemeClr val="dk1"/>
              </a:solidFill>
              <a:latin typeface="Calibri"/>
              <a:ea typeface="Calibri"/>
              <a:cs typeface="Calibri"/>
              <a:sym typeface="Calibri"/>
            </a:endParaRPr>
          </a:p>
        </p:txBody>
      </p:sp>
      <p:sp>
        <p:nvSpPr>
          <p:cNvPr id="271" name="Google Shape;271;p26"/>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pic>
        <p:nvPicPr>
          <p:cNvPr id="272" name="Google Shape;272;p26"/>
          <p:cNvPicPr preferRelativeResize="0"/>
          <p:nvPr/>
        </p:nvPicPr>
        <p:blipFill rotWithShape="1">
          <a:blip r:embed="rId3">
            <a:alphaModFix/>
          </a:blip>
          <a:srcRect b="0" l="25465" r="23285" t="0"/>
          <a:stretch/>
        </p:blipFill>
        <p:spPr>
          <a:xfrm>
            <a:off x="4751387" y="0"/>
            <a:ext cx="4392613" cy="5714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txBox="1"/>
          <p:nvPr/>
        </p:nvSpPr>
        <p:spPr>
          <a:xfrm>
            <a:off x="511189" y="920764"/>
            <a:ext cx="3881400" cy="42330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400" u="none" cap="none" strike="noStrike">
                <a:solidFill>
                  <a:schemeClr val="dk1"/>
                </a:solidFill>
                <a:latin typeface="Calibri"/>
                <a:ea typeface="Calibri"/>
                <a:cs typeface="Calibri"/>
                <a:sym typeface="Calibri"/>
              </a:rPr>
              <a:t>EMOCIONES:</a:t>
            </a:r>
            <a:endParaRPr b="0" i="0" sz="1400" u="none" cap="none" strike="noStrike">
              <a:solidFill>
                <a:schemeClr val="dk1"/>
              </a:solidFill>
              <a:latin typeface="Calibri"/>
              <a:ea typeface="Calibri"/>
              <a:cs typeface="Calibri"/>
              <a:sym typeface="Calibri"/>
            </a:endParaRPr>
          </a:p>
          <a:p>
            <a:pPr indent="-169863" lvl="0" marL="180975" marR="0" rtl="0" algn="l">
              <a:lnSpc>
                <a:spcPct val="100000"/>
              </a:lnSpc>
              <a:spcBef>
                <a:spcPts val="60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Si bien tenemos emociones básicas</a:t>
            </a:r>
            <a:r>
              <a:rPr lang="es-ES">
                <a:solidFill>
                  <a:schemeClr val="dk1"/>
                </a:solidFill>
                <a:latin typeface="Calibri"/>
                <a:ea typeface="Calibri"/>
                <a:cs typeface="Calibri"/>
                <a:sym typeface="Calibri"/>
              </a:rPr>
              <a:t> como i</a:t>
            </a:r>
            <a:r>
              <a:rPr b="0" i="0" lang="es-ES" sz="1400" u="none" cap="none" strike="noStrike">
                <a:solidFill>
                  <a:schemeClr val="dk1"/>
                </a:solidFill>
                <a:latin typeface="Calibri"/>
                <a:ea typeface="Calibri"/>
                <a:cs typeface="Calibri"/>
                <a:sym typeface="Calibri"/>
              </a:rPr>
              <a:t>ra, miedo, asco, sorpresa, alegría y tristeza (Paul Eckman) que generalmente nos han acompañado hace más de 2 millones de años</a:t>
            </a:r>
            <a:r>
              <a:rPr lang="es-ES">
                <a:solidFill>
                  <a:schemeClr val="dk1"/>
                </a:solidFill>
                <a:latin typeface="Calibri"/>
                <a:ea typeface="Calibri"/>
                <a:cs typeface="Calibri"/>
                <a:sym typeface="Calibri"/>
              </a:rPr>
              <a:t>, t</a:t>
            </a:r>
            <a:r>
              <a:rPr b="0" i="0" lang="es-ES" sz="1400" u="none" cap="none" strike="noStrike">
                <a:solidFill>
                  <a:schemeClr val="dk1"/>
                </a:solidFill>
                <a:latin typeface="Calibri"/>
                <a:ea typeface="Calibri"/>
                <a:cs typeface="Calibri"/>
                <a:sym typeface="Calibri"/>
              </a:rPr>
              <a:t>ambién es cierto que el desarrollo cognitivo que hemos logrado nos permite activar emociones tan solo con nuestros pensamientos y creencias.</a:t>
            </a:r>
            <a:endParaRPr b="0" i="0" sz="1400" u="none" cap="none" strike="noStrike">
              <a:solidFill>
                <a:schemeClr val="dk1"/>
              </a:solidFill>
              <a:latin typeface="Calibri"/>
              <a:ea typeface="Calibri"/>
              <a:cs typeface="Calibri"/>
              <a:sym typeface="Calibri"/>
            </a:endParaRPr>
          </a:p>
          <a:p>
            <a:pPr indent="-68263" lvl="0" marL="180975"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Una emoción generalmente se activa por pensamientos, ideas y creencias haciendo que nuestro organismo se movilice de diferentes maneras y actúe de forma particular. En este sentido, si las emociones generalmente se activan según </a:t>
            </a:r>
            <a:r>
              <a:rPr lang="es-ES">
                <a:solidFill>
                  <a:schemeClr val="dk1"/>
                </a:solidFill>
                <a:latin typeface="Calibri"/>
                <a:ea typeface="Calibri"/>
                <a:cs typeface="Calibri"/>
                <a:sym typeface="Calibri"/>
              </a:rPr>
              <a:t>la forma en que</a:t>
            </a:r>
            <a:r>
              <a:rPr b="0" i="0" lang="es-ES" sz="1400" u="none" cap="none" strike="noStrike">
                <a:solidFill>
                  <a:schemeClr val="dk1"/>
                </a:solidFill>
                <a:latin typeface="Calibri"/>
                <a:ea typeface="Calibri"/>
                <a:cs typeface="Calibri"/>
                <a:sym typeface="Calibri"/>
              </a:rPr>
              <a:t> interpretamos cada evento, </a:t>
            </a:r>
            <a:r>
              <a:rPr lang="es-ES">
                <a:solidFill>
                  <a:schemeClr val="dk1"/>
                </a:solidFill>
                <a:latin typeface="Calibri"/>
                <a:ea typeface="Calibri"/>
                <a:cs typeface="Calibri"/>
                <a:sym typeface="Calibri"/>
              </a:rPr>
              <a:t>podemos afirmar</a:t>
            </a:r>
            <a:r>
              <a:rPr b="0" i="0" lang="es-ES" sz="1400" u="none" cap="none" strike="noStrike">
                <a:solidFill>
                  <a:schemeClr val="dk1"/>
                </a:solidFill>
                <a:latin typeface="Calibri"/>
                <a:ea typeface="Calibri"/>
                <a:cs typeface="Calibri"/>
                <a:sym typeface="Calibri"/>
              </a:rPr>
              <a:t> que es importante reestructurar nuestras creencias para tener emociones más agradables.</a:t>
            </a:r>
            <a:endParaRPr b="0" i="0" sz="1400" u="none" cap="none" strike="noStrike">
              <a:solidFill>
                <a:schemeClr val="dk1"/>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p:txBody>
      </p:sp>
      <p:pic>
        <p:nvPicPr>
          <p:cNvPr descr="Hombre guapo joven sentado en el piso sintiéndose enamorado, sonriendo, abrazándose y abrazándose a sí mismo, soltero, egoísta y egocéntrico Foto Premium " id="278" name="Google Shape;278;p27"/>
          <p:cNvPicPr preferRelativeResize="0"/>
          <p:nvPr/>
        </p:nvPicPr>
        <p:blipFill rotWithShape="1">
          <a:blip r:embed="rId3">
            <a:alphaModFix/>
          </a:blip>
          <a:srcRect b="2095" l="37940" r="13672" t="7413"/>
          <a:stretch/>
        </p:blipFill>
        <p:spPr>
          <a:xfrm>
            <a:off x="5626521" y="1193199"/>
            <a:ext cx="3051145" cy="3755257"/>
          </a:xfrm>
          <a:prstGeom prst="rect">
            <a:avLst/>
          </a:prstGeom>
          <a:noFill/>
          <a:ln>
            <a:noFill/>
          </a:ln>
        </p:spPr>
      </p:pic>
      <p:sp>
        <p:nvSpPr>
          <p:cNvPr id="279" name="Google Shape;279;p27"/>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pic>
        <p:nvPicPr>
          <p:cNvPr id="280" name="Google Shape;280;p27"/>
          <p:cNvPicPr preferRelativeResize="0"/>
          <p:nvPr/>
        </p:nvPicPr>
        <p:blipFill rotWithShape="1">
          <a:blip r:embed="rId4">
            <a:alphaModFix/>
          </a:blip>
          <a:srcRect b="0" l="28329" r="20429" t="0"/>
          <a:stretch/>
        </p:blipFill>
        <p:spPr>
          <a:xfrm>
            <a:off x="4751387" y="0"/>
            <a:ext cx="4392613" cy="5715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nvSpPr>
        <p:spPr>
          <a:xfrm>
            <a:off x="511189" y="920764"/>
            <a:ext cx="3881400" cy="36171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400" u="none" cap="none" strike="noStrike">
                <a:solidFill>
                  <a:schemeClr val="dk1"/>
                </a:solidFill>
                <a:latin typeface="Calibri"/>
                <a:ea typeface="Calibri"/>
                <a:cs typeface="Calibri"/>
                <a:sym typeface="Calibri"/>
              </a:rPr>
              <a:t>PENSAMIENTO ALTERNO:</a:t>
            </a:r>
            <a:endParaRPr b="0" i="0" sz="1400" u="none" cap="none" strike="noStrike">
              <a:solidFill>
                <a:schemeClr val="dk1"/>
              </a:solidFill>
              <a:latin typeface="Calibri"/>
              <a:ea typeface="Calibri"/>
              <a:cs typeface="Calibri"/>
              <a:sym typeface="Calibri"/>
            </a:endParaRPr>
          </a:p>
          <a:p>
            <a:pPr indent="-169863" lvl="0" marL="180975" marR="0" rtl="0" algn="l">
              <a:lnSpc>
                <a:spcPct val="100000"/>
              </a:lnSpc>
              <a:spcBef>
                <a:spcPts val="60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Esta acción implica que después de haber identificado la creencia o pensamiento que me está generando malestar y después de reconocer la sensación que me activa, se procede a hacer una transformación del pensamiento a través de afirmaciones más realistas y adaptativas.</a:t>
            </a:r>
            <a:endParaRPr/>
          </a:p>
          <a:p>
            <a:pPr indent="-68263" lvl="0" marL="180975"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Esta nueva “afirmación” implica crearnos una expectativa en relación a nuestras posibilidades y motivarse por cambiar la conducta.</a:t>
            </a:r>
            <a:endParaRPr/>
          </a:p>
          <a:p>
            <a:pPr indent="-68263" lvl="0" marL="180975"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Ejemplo: En lugar de pe</a:t>
            </a:r>
            <a:r>
              <a:rPr lang="es-ES">
                <a:solidFill>
                  <a:schemeClr val="dk1"/>
                </a:solidFill>
                <a:latin typeface="Calibri"/>
                <a:ea typeface="Calibri"/>
                <a:cs typeface="Calibri"/>
                <a:sym typeface="Calibri"/>
              </a:rPr>
              <a:t>nsar </a:t>
            </a:r>
            <a:r>
              <a:rPr b="0" i="0" lang="es-ES" sz="1400" u="none" cap="none" strike="noStrike">
                <a:solidFill>
                  <a:schemeClr val="dk1"/>
                </a:solidFill>
                <a:latin typeface="Calibri"/>
                <a:ea typeface="Calibri"/>
                <a:cs typeface="Calibri"/>
                <a:sym typeface="Calibri"/>
              </a:rPr>
              <a:t>“</a:t>
            </a:r>
            <a:r>
              <a:rPr lang="es-ES">
                <a:solidFill>
                  <a:schemeClr val="dk1"/>
                </a:solidFill>
                <a:latin typeface="Calibri"/>
                <a:ea typeface="Calibri"/>
                <a:cs typeface="Calibri"/>
                <a:sym typeface="Calibri"/>
              </a:rPr>
              <a:t>c</a:t>
            </a:r>
            <a:r>
              <a:rPr b="0" i="0" lang="es-ES" sz="1400" u="none" cap="none" strike="noStrike">
                <a:solidFill>
                  <a:schemeClr val="dk1"/>
                </a:solidFill>
                <a:latin typeface="Calibri"/>
                <a:ea typeface="Calibri"/>
                <a:cs typeface="Calibri"/>
                <a:sym typeface="Calibri"/>
              </a:rPr>
              <a:t>ometí un error garrafal en este trabajo, seguro me volverá a pasar” podrías </a:t>
            </a:r>
            <a:r>
              <a:rPr lang="es-ES">
                <a:solidFill>
                  <a:schemeClr val="dk1"/>
                </a:solidFill>
                <a:latin typeface="Calibri"/>
                <a:ea typeface="Calibri"/>
                <a:cs typeface="Calibri"/>
                <a:sym typeface="Calibri"/>
              </a:rPr>
              <a:t> afirmar</a:t>
            </a:r>
            <a:r>
              <a:rPr b="0" i="0" lang="es-ES" sz="1400" u="none" cap="none" strike="noStrike">
                <a:solidFill>
                  <a:schemeClr val="dk1"/>
                </a:solidFill>
                <a:latin typeface="Calibri"/>
                <a:ea typeface="Calibri"/>
                <a:cs typeface="Calibri"/>
                <a:sym typeface="Calibri"/>
              </a:rPr>
              <a:t>: “</a:t>
            </a:r>
            <a:r>
              <a:rPr lang="es-ES">
                <a:solidFill>
                  <a:schemeClr val="dk1"/>
                </a:solidFill>
                <a:latin typeface="Calibri"/>
                <a:ea typeface="Calibri"/>
                <a:cs typeface="Calibri"/>
                <a:sym typeface="Calibri"/>
              </a:rPr>
              <a:t>Y</a:t>
            </a:r>
            <a:r>
              <a:rPr b="0" i="0" lang="es-ES" sz="1400" u="none" cap="none" strike="noStrike">
                <a:solidFill>
                  <a:schemeClr val="dk1"/>
                </a:solidFill>
                <a:latin typeface="Calibri"/>
                <a:ea typeface="Calibri"/>
                <a:cs typeface="Calibri"/>
                <a:sym typeface="Calibri"/>
              </a:rPr>
              <a:t>a s</a:t>
            </a:r>
            <a:r>
              <a:rPr lang="es-ES">
                <a:solidFill>
                  <a:schemeClr val="dk1"/>
                </a:solidFill>
                <a:latin typeface="Calibri"/>
                <a:ea typeface="Calibri"/>
                <a:cs typeface="Calibri"/>
                <a:sym typeface="Calibri"/>
              </a:rPr>
              <a:t>é</a:t>
            </a:r>
            <a:r>
              <a:rPr b="0" i="0" lang="es-ES" sz="1400" u="none" cap="none" strike="noStrike">
                <a:solidFill>
                  <a:schemeClr val="dk1"/>
                </a:solidFill>
                <a:latin typeface="Calibri"/>
                <a:ea typeface="Calibri"/>
                <a:cs typeface="Calibri"/>
                <a:sym typeface="Calibri"/>
              </a:rPr>
              <a:t> cu</a:t>
            </a:r>
            <a:r>
              <a:rPr lang="es-ES">
                <a:solidFill>
                  <a:schemeClr val="dk1"/>
                </a:solidFill>
                <a:latin typeface="Calibri"/>
                <a:ea typeface="Calibri"/>
                <a:cs typeface="Calibri"/>
                <a:sym typeface="Calibri"/>
              </a:rPr>
              <a:t>á</a:t>
            </a:r>
            <a:r>
              <a:rPr b="0" i="0" lang="es-ES" sz="1400" u="none" cap="none" strike="noStrike">
                <a:solidFill>
                  <a:schemeClr val="dk1"/>
                </a:solidFill>
                <a:latin typeface="Calibri"/>
                <a:ea typeface="Calibri"/>
                <a:cs typeface="Calibri"/>
                <a:sym typeface="Calibri"/>
              </a:rPr>
              <a:t>l es la forma correcta de mejorar la calidad de esta tarea”.</a:t>
            </a:r>
            <a:endParaRPr b="0" i="0" sz="1400" u="none" cap="none" strike="noStrike">
              <a:solidFill>
                <a:schemeClr val="dk1"/>
              </a:solidFill>
              <a:latin typeface="Calibri"/>
              <a:ea typeface="Calibri"/>
              <a:cs typeface="Calibri"/>
              <a:sym typeface="Calibri"/>
            </a:endParaRPr>
          </a:p>
        </p:txBody>
      </p:sp>
      <p:sp>
        <p:nvSpPr>
          <p:cNvPr id="286" name="Google Shape;286;p28"/>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PENSAMIENTOS DISTORSIONADOS DE BECK</a:t>
            </a:r>
            <a:endParaRPr/>
          </a:p>
        </p:txBody>
      </p:sp>
      <p:pic>
        <p:nvPicPr>
          <p:cNvPr id="287" name="Google Shape;287;p28"/>
          <p:cNvPicPr preferRelativeResize="0"/>
          <p:nvPr/>
        </p:nvPicPr>
        <p:blipFill rotWithShape="1">
          <a:blip r:embed="rId3">
            <a:alphaModFix/>
          </a:blip>
          <a:srcRect b="10341" l="0" r="0" t="2921"/>
          <a:stretch/>
        </p:blipFill>
        <p:spPr>
          <a:xfrm>
            <a:off x="4751388" y="0"/>
            <a:ext cx="4392612" cy="571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48"/>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 name="Google Shape;62;p48"/>
          <p:cNvSpPr txBox="1"/>
          <p:nvPr/>
        </p:nvSpPr>
        <p:spPr>
          <a:xfrm>
            <a:off x="1282298" y="918372"/>
            <a:ext cx="5704500" cy="3016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Las creencias se constituyen como la base en la aparición de gran parte de nuestras conductas, sean favorables o desfavorables.  El modo de interpretar un acontecimiento en nuestra vida nos lleva a tener una actitud de afrontamiento o de pasividad, todo dependerá de cómo valoremos cada evento y de la importancia que le brindemos.</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Se considera que la eficacia tanto personal como laboral tiene una base cognitiva que se apoya en el “modo de pensar” y que los </a:t>
            </a:r>
            <a:br>
              <a:rPr b="0" i="0" lang="es-ES" sz="1400" u="none" cap="none" strike="noStrike">
                <a:solidFill>
                  <a:srgbClr val="262626"/>
                </a:solidFill>
                <a:latin typeface="Calibri"/>
                <a:ea typeface="Calibri"/>
                <a:cs typeface="Calibri"/>
                <a:sym typeface="Calibri"/>
              </a:rPr>
            </a:br>
            <a:r>
              <a:rPr b="0" i="0" lang="es-ES" sz="1400" u="none" cap="none" strike="noStrike">
                <a:solidFill>
                  <a:srgbClr val="262626"/>
                </a:solidFill>
                <a:latin typeface="Calibri"/>
                <a:ea typeface="Calibri"/>
                <a:cs typeface="Calibri"/>
                <a:sym typeface="Calibri"/>
              </a:rPr>
              <a:t>resultados </a:t>
            </a:r>
            <a:r>
              <a:rPr lang="es-ES">
                <a:solidFill>
                  <a:srgbClr val="262626"/>
                </a:solidFill>
                <a:latin typeface="Calibri"/>
                <a:ea typeface="Calibri"/>
                <a:cs typeface="Calibri"/>
                <a:sym typeface="Calibri"/>
              </a:rPr>
              <a:t>obtenidos</a:t>
            </a:r>
            <a:r>
              <a:rPr b="0" i="0" lang="es-ES" sz="1400" u="none" cap="none" strike="noStrike">
                <a:solidFill>
                  <a:srgbClr val="262626"/>
                </a:solidFill>
                <a:latin typeface="Calibri"/>
                <a:ea typeface="Calibri"/>
                <a:cs typeface="Calibri"/>
                <a:sym typeface="Calibri"/>
              </a:rPr>
              <a:t> también dependen de lo que esperamos ser </a:t>
            </a:r>
            <a:br>
              <a:rPr b="0" i="0" lang="es-ES" sz="1400" u="none" cap="none" strike="noStrike">
                <a:solidFill>
                  <a:srgbClr val="262626"/>
                </a:solidFill>
                <a:latin typeface="Calibri"/>
                <a:ea typeface="Calibri"/>
                <a:cs typeface="Calibri"/>
                <a:sym typeface="Calibri"/>
              </a:rPr>
            </a:br>
            <a:r>
              <a:rPr b="0" i="0" lang="es-ES" sz="1400" u="none" cap="none" strike="noStrike">
                <a:solidFill>
                  <a:srgbClr val="262626"/>
                </a:solidFill>
                <a:latin typeface="Calibri"/>
                <a:ea typeface="Calibri"/>
                <a:cs typeface="Calibri"/>
                <a:sym typeface="Calibri"/>
              </a:rPr>
              <a:t>capaces de alcanzar.</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La resiliencia, como ya hemos visto en sesiones anteriores, si bien posee un factor hereditario, en mayor medida se apoya en las experiencias personales en el medio social que nos permitirán adquirir creencias y supuestos mentales.</a:t>
            </a:r>
            <a:endParaRPr/>
          </a:p>
        </p:txBody>
      </p:sp>
      <p:pic>
        <p:nvPicPr>
          <p:cNvPr id="63" name="Google Shape;63;p48"/>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64" name="Google Shape;64;p48"/>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5" name="Google Shape;65;p48"/>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66" name="Google Shape;66;p48"/>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4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pic>
        <p:nvPicPr>
          <p:cNvPr id="68" name="Google Shape;68;p48"/>
          <p:cNvPicPr preferRelativeResize="0"/>
          <p:nvPr/>
        </p:nvPicPr>
        <p:blipFill rotWithShape="1">
          <a:blip r:embed="rId3">
            <a:alphaModFix/>
          </a:blip>
          <a:srcRect b="0" l="0" r="0" t="0"/>
          <a:stretch/>
        </p:blipFill>
        <p:spPr>
          <a:xfrm>
            <a:off x="1010839" y="2257976"/>
            <a:ext cx="117851" cy="121369"/>
          </a:xfrm>
          <a:prstGeom prst="rect">
            <a:avLst/>
          </a:prstGeom>
          <a:noFill/>
          <a:ln>
            <a:noFill/>
          </a:ln>
        </p:spPr>
      </p:pic>
      <p:pic>
        <p:nvPicPr>
          <p:cNvPr id="69" name="Google Shape;69;p48"/>
          <p:cNvPicPr preferRelativeResize="0"/>
          <p:nvPr/>
        </p:nvPicPr>
        <p:blipFill rotWithShape="1">
          <a:blip r:embed="rId3">
            <a:alphaModFix/>
          </a:blip>
          <a:srcRect b="0" l="0" r="0" t="0"/>
          <a:stretch/>
        </p:blipFill>
        <p:spPr>
          <a:xfrm>
            <a:off x="1010839" y="3307548"/>
            <a:ext cx="117851" cy="12136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p52"/>
          <p:cNvSpPr txBox="1"/>
          <p:nvPr/>
        </p:nvSpPr>
        <p:spPr>
          <a:xfrm>
            <a:off x="1008063" y="3169972"/>
            <a:ext cx="574878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ESPACIO</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PRÁCTICO</a:t>
            </a:r>
            <a:endParaRPr/>
          </a:p>
        </p:txBody>
      </p:sp>
      <p:pic>
        <p:nvPicPr>
          <p:cNvPr id="295" name="Google Shape;295;p5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p:nvPr/>
        </p:nvSpPr>
        <p:spPr>
          <a:xfrm>
            <a:off x="4860925" y="912813"/>
            <a:ext cx="4283075"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01" name="Google Shape;301;p30"/>
          <p:cNvPicPr preferRelativeResize="0"/>
          <p:nvPr/>
        </p:nvPicPr>
        <p:blipFill rotWithShape="1">
          <a:blip r:embed="rId3">
            <a:alphaModFix/>
          </a:blip>
          <a:srcRect b="0" l="29122" r="8095" t="0"/>
          <a:stretch/>
        </p:blipFill>
        <p:spPr>
          <a:xfrm>
            <a:off x="5486400" y="1278578"/>
            <a:ext cx="3029905" cy="3587619"/>
          </a:xfrm>
          <a:prstGeom prst="rect">
            <a:avLst/>
          </a:prstGeom>
          <a:noFill/>
          <a:ln>
            <a:noFill/>
          </a:ln>
        </p:spPr>
      </p:pic>
      <p:sp>
        <p:nvSpPr>
          <p:cNvPr id="302" name="Google Shape;302;p30"/>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ACTIVIDAD</a:t>
            </a:r>
            <a:endParaRPr b="1" i="0" sz="1600" u="none" cap="none" strike="noStrike">
              <a:solidFill>
                <a:srgbClr val="00B1C3"/>
              </a:solidFill>
              <a:latin typeface="Calibri"/>
              <a:ea typeface="Calibri"/>
              <a:cs typeface="Calibri"/>
              <a:sym typeface="Calibri"/>
            </a:endParaRPr>
          </a:p>
        </p:txBody>
      </p:sp>
      <p:grpSp>
        <p:nvGrpSpPr>
          <p:cNvPr id="303" name="Google Shape;303;p30"/>
          <p:cNvGrpSpPr/>
          <p:nvPr/>
        </p:nvGrpSpPr>
        <p:grpSpPr>
          <a:xfrm>
            <a:off x="514858" y="499074"/>
            <a:ext cx="131794" cy="132296"/>
            <a:chOff x="511902" y="912279"/>
            <a:chExt cx="281320" cy="282391"/>
          </a:xfrm>
        </p:grpSpPr>
        <p:sp>
          <p:nvSpPr>
            <p:cNvPr id="304" name="Google Shape;304;p30"/>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05" name="Google Shape;305;p30"/>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sp>
        <p:nvSpPr>
          <p:cNvPr id="306" name="Google Shape;306;p30"/>
          <p:cNvSpPr/>
          <p:nvPr/>
        </p:nvSpPr>
        <p:spPr>
          <a:xfrm>
            <a:off x="503238" y="912813"/>
            <a:ext cx="42481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7" name="Google Shape;307;p30"/>
          <p:cNvSpPr/>
          <p:nvPr/>
        </p:nvSpPr>
        <p:spPr>
          <a:xfrm>
            <a:off x="684213" y="1245204"/>
            <a:ext cx="3887787" cy="258532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400" u="none" cap="none" strike="noStrike">
                <a:solidFill>
                  <a:srgbClr val="000000"/>
                </a:solidFill>
                <a:latin typeface="Calibri"/>
                <a:ea typeface="Calibri"/>
                <a:cs typeface="Calibri"/>
                <a:sym typeface="Calibri"/>
              </a:rPr>
              <a:t>ESPACIO PRÁCTICO</a:t>
            </a:r>
            <a:endParaRPr/>
          </a:p>
          <a:p>
            <a:pPr indent="-185738" lvl="0" marL="185738"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000000"/>
                </a:solidFill>
                <a:latin typeface="Calibri"/>
                <a:ea typeface="Calibri"/>
                <a:cs typeface="Calibri"/>
                <a:sym typeface="Calibri"/>
              </a:rPr>
              <a:t>En este espacio práctico, te pedimos que hagas una lista de al menos dos pensamientos distorsionados más frecuentes que experimentas en tu vida. (</a:t>
            </a:r>
            <a:r>
              <a:rPr lang="es-ES">
                <a:latin typeface="Calibri"/>
                <a:ea typeface="Calibri"/>
                <a:cs typeface="Calibri"/>
                <a:sym typeface="Calibri"/>
              </a:rPr>
              <a:t>T</a:t>
            </a:r>
            <a:r>
              <a:rPr b="0" i="0" lang="es-ES" sz="1400" u="none" cap="none" strike="noStrike">
                <a:solidFill>
                  <a:srgbClr val="000000"/>
                </a:solidFill>
                <a:latin typeface="Calibri"/>
                <a:ea typeface="Calibri"/>
                <a:cs typeface="Calibri"/>
                <a:sym typeface="Calibri"/>
              </a:rPr>
              <a:t>endrás 15 minutos para hacer esa evaluación personal)</a:t>
            </a:r>
            <a:endParaRPr/>
          </a:p>
          <a:p>
            <a:pPr indent="-96838" lvl="0" marL="185738"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185738" lvl="0" marL="185738"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000000"/>
                </a:solidFill>
                <a:latin typeface="Calibri"/>
                <a:ea typeface="Calibri"/>
                <a:cs typeface="Calibri"/>
                <a:sym typeface="Calibri"/>
              </a:rPr>
              <a:t>Desarrollarás un cuadro de afronte cognitivo donde especificamos: la situación, el pensamiento, la emoción y el pensamiento saludable que utilizarás en adelante. (</a:t>
            </a:r>
            <a:r>
              <a:rPr lang="es-ES">
                <a:latin typeface="Calibri"/>
                <a:ea typeface="Calibri"/>
                <a:cs typeface="Calibri"/>
                <a:sym typeface="Calibri"/>
              </a:rPr>
              <a:t>T</a:t>
            </a:r>
            <a:r>
              <a:rPr b="0" i="0" lang="es-ES" sz="1400" u="none" cap="none" strike="noStrike">
                <a:solidFill>
                  <a:srgbClr val="000000"/>
                </a:solidFill>
                <a:latin typeface="Calibri"/>
                <a:ea typeface="Calibri"/>
                <a:cs typeface="Calibri"/>
                <a:sym typeface="Calibri"/>
              </a:rPr>
              <a:t>endrás 20 minutos para diseñar tu cuadro)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p:nvPr/>
        </p:nvSpPr>
        <p:spPr>
          <a:xfrm>
            <a:off x="4860925" y="912813"/>
            <a:ext cx="4283075"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31"/>
          <p:cNvSpPr/>
          <p:nvPr/>
        </p:nvSpPr>
        <p:spPr>
          <a:xfrm>
            <a:off x="5470497" y="1280160"/>
            <a:ext cx="3029447" cy="35780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4" name="Google Shape;314;p31"/>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ACTIVIDAD</a:t>
            </a:r>
            <a:endParaRPr b="1" i="0" sz="1600" u="none" cap="none" strike="noStrike">
              <a:solidFill>
                <a:srgbClr val="00B1C3"/>
              </a:solidFill>
              <a:latin typeface="Calibri"/>
              <a:ea typeface="Calibri"/>
              <a:cs typeface="Calibri"/>
              <a:sym typeface="Calibri"/>
            </a:endParaRPr>
          </a:p>
        </p:txBody>
      </p:sp>
      <p:grpSp>
        <p:nvGrpSpPr>
          <p:cNvPr id="315" name="Google Shape;315;p31"/>
          <p:cNvGrpSpPr/>
          <p:nvPr/>
        </p:nvGrpSpPr>
        <p:grpSpPr>
          <a:xfrm>
            <a:off x="514858" y="499074"/>
            <a:ext cx="131794" cy="132296"/>
            <a:chOff x="511902" y="912279"/>
            <a:chExt cx="281320" cy="282391"/>
          </a:xfrm>
        </p:grpSpPr>
        <p:sp>
          <p:nvSpPr>
            <p:cNvPr id="316" name="Google Shape;316;p31"/>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7" name="Google Shape;317;p31"/>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318" name="Google Shape;318;p31"/>
          <p:cNvSpPr/>
          <p:nvPr/>
        </p:nvSpPr>
        <p:spPr>
          <a:xfrm>
            <a:off x="503238" y="912813"/>
            <a:ext cx="42481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9" name="Google Shape;319;p31"/>
          <p:cNvSpPr/>
          <p:nvPr/>
        </p:nvSpPr>
        <p:spPr>
          <a:xfrm>
            <a:off x="684213" y="1245204"/>
            <a:ext cx="3887787" cy="15081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400" u="none" cap="none" strike="noStrike">
                <a:solidFill>
                  <a:srgbClr val="000000"/>
                </a:solidFill>
                <a:latin typeface="Calibri"/>
                <a:ea typeface="Calibri"/>
                <a:cs typeface="Calibri"/>
                <a:sym typeface="Calibri"/>
              </a:rPr>
              <a:t>ESPACIO PRÁCTICO</a:t>
            </a:r>
            <a:endParaRPr/>
          </a:p>
          <a:p>
            <a:pPr indent="0" lvl="0" marL="0" marR="0" rtl="0" algn="l">
              <a:lnSpc>
                <a:spcPct val="100000"/>
              </a:lnSpc>
              <a:spcBef>
                <a:spcPts val="0"/>
              </a:spcBef>
              <a:spcAft>
                <a:spcPts val="0"/>
              </a:spcAft>
              <a:buNone/>
            </a:pPr>
            <a:r>
              <a:rPr lang="es-ES">
                <a:latin typeface="Calibri"/>
                <a:ea typeface="Calibri"/>
                <a:cs typeface="Calibri"/>
                <a:sym typeface="Calibri"/>
              </a:rPr>
              <a:t>Utilizando</a:t>
            </a:r>
            <a:r>
              <a:rPr lang="es-ES">
                <a:latin typeface="Calibri"/>
                <a:ea typeface="Calibri"/>
                <a:cs typeface="Calibri"/>
                <a:sym typeface="Calibri"/>
              </a:rPr>
              <a:t> una herramienta colaborativa</a:t>
            </a:r>
            <a:r>
              <a:rPr b="0" i="0" lang="es-ES" sz="1400" u="none" cap="none" strike="noStrike">
                <a:solidFill>
                  <a:srgbClr val="000000"/>
                </a:solidFill>
                <a:latin typeface="Calibri"/>
                <a:ea typeface="Calibri"/>
                <a:cs typeface="Calibri"/>
                <a:sym typeface="Calibri"/>
              </a:rPr>
              <a:t>, cada uno de los alumnos escribirá el pensamiento saludable que utilizará en adelante. Este espacio permitirá </a:t>
            </a:r>
            <a:r>
              <a:rPr lang="es-ES">
                <a:latin typeface="Calibri"/>
                <a:ea typeface="Calibri"/>
                <a:cs typeface="Calibri"/>
                <a:sym typeface="Calibri"/>
              </a:rPr>
              <a:t>compartir iniciativas</a:t>
            </a:r>
            <a:r>
              <a:rPr b="0" i="0" lang="es-ES" sz="1400" u="none" cap="none" strike="noStrike">
                <a:solidFill>
                  <a:srgbClr val="000000"/>
                </a:solidFill>
                <a:latin typeface="Calibri"/>
                <a:ea typeface="Calibri"/>
                <a:cs typeface="Calibri"/>
                <a:sym typeface="Calibri"/>
              </a:rPr>
              <a:t> para buscar el cambio cognitivo y mejorar en </a:t>
            </a:r>
            <a:r>
              <a:rPr lang="es-ES">
                <a:latin typeface="Calibri"/>
                <a:ea typeface="Calibri"/>
                <a:cs typeface="Calibri"/>
                <a:sym typeface="Calibri"/>
              </a:rPr>
              <a:t>la propia</a:t>
            </a:r>
            <a:r>
              <a:rPr b="0" i="0" lang="es-ES" sz="1400" u="none" cap="none" strike="noStrike">
                <a:solidFill>
                  <a:srgbClr val="000000"/>
                </a:solidFill>
                <a:latin typeface="Calibri"/>
                <a:ea typeface="Calibri"/>
                <a:cs typeface="Calibri"/>
                <a:sym typeface="Calibri"/>
              </a:rPr>
              <a:t> actuación personal.</a:t>
            </a:r>
            <a:endParaRPr/>
          </a:p>
        </p:txBody>
      </p:sp>
      <p:pic>
        <p:nvPicPr>
          <p:cNvPr id="320" name="Google Shape;320;p31"/>
          <p:cNvPicPr preferRelativeResize="0"/>
          <p:nvPr/>
        </p:nvPicPr>
        <p:blipFill rotWithShape="1">
          <a:blip r:embed="rId4">
            <a:alphaModFix/>
          </a:blip>
          <a:srcRect b="0" l="2539" r="2027" t="0"/>
          <a:stretch/>
        </p:blipFill>
        <p:spPr>
          <a:xfrm>
            <a:off x="5510254" y="1999536"/>
            <a:ext cx="2989690" cy="25711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nvSpPr>
        <p:spPr>
          <a:xfrm>
            <a:off x="3016987" y="2053817"/>
            <a:ext cx="4091479" cy="162506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200" u="none" cap="none" strike="noStrike">
                <a:solidFill>
                  <a:srgbClr val="000000"/>
                </a:solidFill>
                <a:latin typeface="Arial"/>
                <a:ea typeface="Arial"/>
                <a:cs typeface="Arial"/>
                <a:sym typeface="Arial"/>
              </a:rPr>
              <a:t>ENTONCES…</a:t>
            </a:r>
            <a:endParaRPr/>
          </a:p>
          <a:p>
            <a:pPr indent="0" lvl="0" marL="0" marR="0" rtl="0" algn="l">
              <a:lnSpc>
                <a:spcPct val="80000"/>
              </a:lnSpc>
              <a:spcBef>
                <a:spcPts val="0"/>
              </a:spcBef>
              <a:spcAft>
                <a:spcPts val="0"/>
              </a:spcAft>
              <a:buNone/>
            </a:pPr>
            <a:r>
              <a:rPr b="0" i="0" lang="es-ES" sz="3200" u="none" cap="none" strike="noStrike">
                <a:solidFill>
                  <a:srgbClr val="000000"/>
                </a:solidFill>
                <a:latin typeface="Arial"/>
                <a:ea typeface="Arial"/>
                <a:cs typeface="Arial"/>
                <a:sym typeface="Arial"/>
              </a:rPr>
              <a:t>¿QUÉ ES LO QUE HAS APRENDIDO</a:t>
            </a:r>
            <a:endParaRPr/>
          </a:p>
          <a:p>
            <a:pPr indent="0" lvl="0" marL="0" marR="0" rtl="0" algn="l">
              <a:lnSpc>
                <a:spcPct val="80000"/>
              </a:lnSpc>
              <a:spcBef>
                <a:spcPts val="0"/>
              </a:spcBef>
              <a:spcAft>
                <a:spcPts val="0"/>
              </a:spcAft>
              <a:buNone/>
            </a:pPr>
            <a:r>
              <a:rPr b="1" i="0" lang="es-ES" sz="3600" u="none" cap="none" strike="noStrike">
                <a:solidFill>
                  <a:srgbClr val="92C14D"/>
                </a:solidFill>
                <a:latin typeface="Arial"/>
                <a:ea typeface="Arial"/>
                <a:cs typeface="Arial"/>
                <a:sym typeface="Arial"/>
              </a:rPr>
              <a:t>EN ESTA SESIÓN?</a:t>
            </a:r>
            <a:endParaRPr/>
          </a:p>
        </p:txBody>
      </p:sp>
      <p:pic>
        <p:nvPicPr>
          <p:cNvPr id="327" name="Google Shape;327;p32"/>
          <p:cNvPicPr preferRelativeResize="0"/>
          <p:nvPr/>
        </p:nvPicPr>
        <p:blipFill rotWithShape="1">
          <a:blip r:embed="rId3">
            <a:alphaModFix/>
          </a:blip>
          <a:srcRect b="0" l="0" r="0" t="0"/>
          <a:stretch/>
        </p:blipFill>
        <p:spPr>
          <a:xfrm>
            <a:off x="1465763" y="1869981"/>
            <a:ext cx="1222115" cy="1204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3"/>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33" name="Google Shape;333;p53"/>
          <p:cNvGrpSpPr/>
          <p:nvPr/>
        </p:nvGrpSpPr>
        <p:grpSpPr>
          <a:xfrm>
            <a:off x="2506315" y="2194222"/>
            <a:ext cx="4581728" cy="1326557"/>
            <a:chOff x="2403187" y="2211377"/>
            <a:chExt cx="4581728" cy="1326557"/>
          </a:xfrm>
        </p:grpSpPr>
        <p:sp>
          <p:nvSpPr>
            <p:cNvPr id="334" name="Google Shape;334;p53"/>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CONCLUSIONES</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335" name="Google Shape;335;p53"/>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336" name="Google Shape;336;p53"/>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3" name="Google Shape;343;p54"/>
          <p:cNvSpPr txBox="1"/>
          <p:nvPr/>
        </p:nvSpPr>
        <p:spPr>
          <a:xfrm>
            <a:off x="1279545" y="912813"/>
            <a:ext cx="5072700" cy="344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Los pensamientos son bases cognitivas que generan emociones y éstas a su vez nos llevan a reaccionar conductualmente de manera favorable o desfavorable.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Los pensamientos y emociones influyen no sólo en nuestra eficacia personal para afrontar situaciones de presión sino también en nuestra salud en general.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Los pensamientos pueden transformarse a través de una reestructuración. Una persona puede elegir pensamientos más saludables y, finalmente, hacer que </a:t>
            </a:r>
            <a:r>
              <a:rPr lang="es-ES">
                <a:latin typeface="Calibri"/>
                <a:ea typeface="Calibri"/>
                <a:cs typeface="Calibri"/>
                <a:sym typeface="Calibri"/>
              </a:rPr>
              <a:t>e</a:t>
            </a:r>
            <a:r>
              <a:rPr b="0" i="0" lang="es-ES" sz="1400" u="none" cap="none" strike="noStrike">
                <a:solidFill>
                  <a:srgbClr val="000000"/>
                </a:solidFill>
                <a:latin typeface="Calibri"/>
                <a:ea typeface="Calibri"/>
                <a:cs typeface="Calibri"/>
                <a:sym typeface="Calibri"/>
              </a:rPr>
              <a:t>st</a:t>
            </a:r>
            <a:r>
              <a:rPr lang="es-ES">
                <a:latin typeface="Calibri"/>
                <a:ea typeface="Calibri"/>
                <a:cs typeface="Calibri"/>
                <a:sym typeface="Calibri"/>
              </a:rPr>
              <a:t>o</a:t>
            </a:r>
            <a:r>
              <a:rPr b="0" i="0" lang="es-ES" sz="1400" u="none" cap="none" strike="noStrike">
                <a:solidFill>
                  <a:srgbClr val="000000"/>
                </a:solidFill>
                <a:latin typeface="Calibri"/>
                <a:ea typeface="Calibri"/>
                <a:cs typeface="Calibri"/>
                <a:sym typeface="Calibri"/>
              </a:rPr>
              <a:t>s se conviertan en sus nuevas creencias de vida.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Los resultados que alcancemos en nuestra vida </a:t>
            </a:r>
            <a:r>
              <a:rPr lang="es-ES">
                <a:latin typeface="Calibri"/>
                <a:ea typeface="Calibri"/>
                <a:cs typeface="Calibri"/>
                <a:sym typeface="Calibri"/>
              </a:rPr>
              <a:t>dependen</a:t>
            </a:r>
            <a:r>
              <a:rPr b="0" i="0" lang="es-ES" sz="1400" u="none" cap="none" strike="noStrike">
                <a:solidFill>
                  <a:srgbClr val="000000"/>
                </a:solidFill>
                <a:latin typeface="Calibri"/>
                <a:ea typeface="Calibri"/>
                <a:cs typeface="Calibri"/>
                <a:sym typeface="Calibri"/>
              </a:rPr>
              <a:t> en gran medida de cómo hayamos configurado nuestras creencias y pensamientos. Uno obtiene según lo que cree con firmeza.</a:t>
            </a:r>
            <a:endParaRPr/>
          </a:p>
        </p:txBody>
      </p:sp>
      <p:pic>
        <p:nvPicPr>
          <p:cNvPr id="344" name="Google Shape;344;p54"/>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345" name="Google Shape;345;p54"/>
          <p:cNvPicPr preferRelativeResize="0"/>
          <p:nvPr/>
        </p:nvPicPr>
        <p:blipFill rotWithShape="1">
          <a:blip r:embed="rId3">
            <a:alphaModFix/>
          </a:blip>
          <a:srcRect b="0" l="0" r="0" t="0"/>
          <a:stretch/>
        </p:blipFill>
        <p:spPr>
          <a:xfrm>
            <a:off x="1011260" y="1826442"/>
            <a:ext cx="114138" cy="117546"/>
          </a:xfrm>
          <a:prstGeom prst="rect">
            <a:avLst/>
          </a:prstGeom>
          <a:noFill/>
          <a:ln>
            <a:noFill/>
          </a:ln>
        </p:spPr>
      </p:pic>
      <p:sp>
        <p:nvSpPr>
          <p:cNvPr id="346" name="Google Shape;346;p5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47" name="Google Shape;347;p54"/>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348" name="Google Shape;348;p5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a:p>
        </p:txBody>
      </p:sp>
      <p:pic>
        <p:nvPicPr>
          <p:cNvPr id="349" name="Google Shape;349;p54"/>
          <p:cNvPicPr preferRelativeResize="0"/>
          <p:nvPr/>
        </p:nvPicPr>
        <p:blipFill rotWithShape="1">
          <a:blip r:embed="rId3">
            <a:alphaModFix/>
          </a:blip>
          <a:srcRect b="0" l="0" r="0" t="0"/>
          <a:stretch/>
        </p:blipFill>
        <p:spPr>
          <a:xfrm>
            <a:off x="1011260" y="2673079"/>
            <a:ext cx="114138" cy="117546"/>
          </a:xfrm>
          <a:prstGeom prst="rect">
            <a:avLst/>
          </a:prstGeom>
          <a:noFill/>
          <a:ln>
            <a:noFill/>
          </a:ln>
        </p:spPr>
      </p:pic>
      <p:pic>
        <p:nvPicPr>
          <p:cNvPr id="350" name="Google Shape;350;p54"/>
          <p:cNvPicPr preferRelativeResize="0"/>
          <p:nvPr/>
        </p:nvPicPr>
        <p:blipFill rotWithShape="1">
          <a:blip r:embed="rId3">
            <a:alphaModFix/>
          </a:blip>
          <a:srcRect b="0" l="0" r="0" t="0"/>
          <a:stretch/>
        </p:blipFill>
        <p:spPr>
          <a:xfrm>
            <a:off x="1011260" y="3750586"/>
            <a:ext cx="114138" cy="11754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5"/>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6" name="Google Shape;356;p55"/>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BIBLIOGRAFÍA</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357" name="Google Shape;357;p55"/>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358" name="Google Shape;358;p55"/>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6"/>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4" name="Google Shape;364;p56"/>
          <p:cNvSpPr txBox="1"/>
          <p:nvPr/>
        </p:nvSpPr>
        <p:spPr>
          <a:xfrm>
            <a:off x="1279009" y="917823"/>
            <a:ext cx="4774320" cy="15081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Pollan, Michael. (2012). Cómo cambiar tu mente. Debate..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Vanistendael S. La resiliencia un concepto largo tiempo ignorado. Ginebra:Cuadernos Bice;1994</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Eficiencia en las terapias ¿Un paso más allá de la eficacia? Análisis del modelo cognitivo conductual (2018) Facultad de psicología</a:t>
            </a:r>
            <a:endParaRPr/>
          </a:p>
        </p:txBody>
      </p:sp>
      <p:pic>
        <p:nvPicPr>
          <p:cNvPr id="365" name="Google Shape;365;p56"/>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366" name="Google Shape;366;p56"/>
          <p:cNvPicPr preferRelativeResize="0"/>
          <p:nvPr/>
        </p:nvPicPr>
        <p:blipFill rotWithShape="1">
          <a:blip r:embed="rId3">
            <a:alphaModFix/>
          </a:blip>
          <a:srcRect b="0" l="0" r="0" t="0"/>
          <a:stretch/>
        </p:blipFill>
        <p:spPr>
          <a:xfrm>
            <a:off x="1008064" y="1405435"/>
            <a:ext cx="103867" cy="106967"/>
          </a:xfrm>
          <a:prstGeom prst="rect">
            <a:avLst/>
          </a:prstGeom>
          <a:noFill/>
          <a:ln>
            <a:noFill/>
          </a:ln>
        </p:spPr>
      </p:pic>
      <p:sp>
        <p:nvSpPr>
          <p:cNvPr id="367" name="Google Shape;367;p56"/>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8" name="Google Shape;368;p56"/>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369" name="Google Shape;369;p5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a:p>
        </p:txBody>
      </p:sp>
      <p:pic>
        <p:nvPicPr>
          <p:cNvPr id="370" name="Google Shape;370;p56"/>
          <p:cNvPicPr preferRelativeResize="0"/>
          <p:nvPr/>
        </p:nvPicPr>
        <p:blipFill rotWithShape="1">
          <a:blip r:embed="rId3">
            <a:alphaModFix/>
          </a:blip>
          <a:srcRect b="0" l="0" r="0" t="0"/>
          <a:stretch/>
        </p:blipFill>
        <p:spPr>
          <a:xfrm>
            <a:off x="1008064" y="2041539"/>
            <a:ext cx="103867" cy="10696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76" name="Google Shape;376;p57"/>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9"/>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 name="Google Shape;76;p49"/>
          <p:cNvSpPr txBox="1"/>
          <p:nvPr/>
        </p:nvSpPr>
        <p:spPr>
          <a:xfrm>
            <a:off x="1282298" y="918372"/>
            <a:ext cx="5521800" cy="280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Durante esta sesión:</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rgbClr val="262626"/>
                </a:solidFill>
                <a:latin typeface="Calibri"/>
                <a:ea typeface="Calibri"/>
                <a:cs typeface="Calibri"/>
                <a:sym typeface="Calibri"/>
              </a:rPr>
              <a:t>Conocerás</a:t>
            </a:r>
            <a:r>
              <a:rPr b="0" i="0" lang="es-ES" sz="1400" u="none" cap="none" strike="noStrike">
                <a:solidFill>
                  <a:srgbClr val="262626"/>
                </a:solidFill>
                <a:latin typeface="Calibri"/>
                <a:ea typeface="Calibri"/>
                <a:cs typeface="Calibri"/>
                <a:sym typeface="Calibri"/>
              </a:rPr>
              <a:t> cuales son los pensamientos distorsionados más recurrentes que tenemos a lo largo de nuestra vida y cómo afectan directamente en nuestra actuación personal.</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rgbClr val="262626"/>
                </a:solidFill>
                <a:latin typeface="Calibri"/>
                <a:ea typeface="Calibri"/>
                <a:cs typeface="Calibri"/>
                <a:sym typeface="Calibri"/>
              </a:rPr>
              <a:t>Aplicar</a:t>
            </a:r>
            <a:r>
              <a:rPr b="1" lang="es-ES">
                <a:solidFill>
                  <a:srgbClr val="262626"/>
                </a:solidFill>
                <a:latin typeface="Calibri"/>
                <a:ea typeface="Calibri"/>
                <a:cs typeface="Calibri"/>
                <a:sym typeface="Calibri"/>
              </a:rPr>
              <a:t>á</a:t>
            </a:r>
            <a:r>
              <a:rPr b="1" i="0" lang="es-ES" sz="1400" u="none" cap="none" strike="noStrike">
                <a:solidFill>
                  <a:srgbClr val="262626"/>
                </a:solidFill>
                <a:latin typeface="Calibri"/>
                <a:ea typeface="Calibri"/>
                <a:cs typeface="Calibri"/>
                <a:sym typeface="Calibri"/>
              </a:rPr>
              <a:t>s</a:t>
            </a:r>
            <a:r>
              <a:rPr b="0" i="0" lang="es-ES" sz="1400" u="none" cap="none" strike="noStrike">
                <a:solidFill>
                  <a:srgbClr val="262626"/>
                </a:solidFill>
                <a:latin typeface="Calibri"/>
                <a:ea typeface="Calibri"/>
                <a:cs typeface="Calibri"/>
                <a:sym typeface="Calibri"/>
              </a:rPr>
              <a:t> un manejo cognitivo eficaz para sustituir pensamientos distorsionados a fin de adaptar </a:t>
            </a:r>
            <a:r>
              <a:rPr lang="es-ES">
                <a:solidFill>
                  <a:srgbClr val="262626"/>
                </a:solidFill>
                <a:latin typeface="Calibri"/>
                <a:ea typeface="Calibri"/>
                <a:cs typeface="Calibri"/>
                <a:sym typeface="Calibri"/>
              </a:rPr>
              <a:t>tu estilo</a:t>
            </a:r>
            <a:r>
              <a:rPr b="0" i="0" lang="es-ES" sz="1400" u="none" cap="none" strike="noStrike">
                <a:solidFill>
                  <a:srgbClr val="262626"/>
                </a:solidFill>
                <a:latin typeface="Calibri"/>
                <a:ea typeface="Calibri"/>
                <a:cs typeface="Calibri"/>
                <a:sym typeface="Calibri"/>
              </a:rPr>
              <a:t> de conducta según las demandas y exigencias </a:t>
            </a:r>
            <a:r>
              <a:rPr lang="es-ES">
                <a:solidFill>
                  <a:srgbClr val="262626"/>
                </a:solidFill>
                <a:latin typeface="Calibri"/>
                <a:ea typeface="Calibri"/>
                <a:cs typeface="Calibri"/>
                <a:sym typeface="Calibri"/>
              </a:rPr>
              <a:t>personales</a:t>
            </a:r>
            <a:r>
              <a:rPr b="0" i="0" lang="es-ES" sz="1400" u="none" cap="none" strike="noStrike">
                <a:solidFill>
                  <a:srgbClr val="262626"/>
                </a:solidFill>
                <a:latin typeface="Calibri"/>
                <a:ea typeface="Calibri"/>
                <a:cs typeface="Calibri"/>
                <a:sym typeface="Calibri"/>
              </a:rPr>
              <a:t>, académicas y profesionales.</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rgbClr val="262626"/>
                </a:solidFill>
                <a:latin typeface="Calibri"/>
                <a:ea typeface="Calibri"/>
                <a:cs typeface="Calibri"/>
                <a:sym typeface="Calibri"/>
              </a:rPr>
              <a:t>Valorarás</a:t>
            </a:r>
            <a:r>
              <a:rPr b="0" i="0" lang="es-ES" sz="1400" u="none" cap="none" strike="noStrike">
                <a:solidFill>
                  <a:srgbClr val="262626"/>
                </a:solidFill>
                <a:latin typeface="Calibri"/>
                <a:ea typeface="Calibri"/>
                <a:cs typeface="Calibri"/>
                <a:sym typeface="Calibri"/>
              </a:rPr>
              <a:t> la importancia de la base cognitiva para tener experiencias más cognitivas en la vida, tomando en cuenta que tus creencias son un motivador para conductas futuras. </a:t>
            </a:r>
            <a:endParaRPr/>
          </a:p>
        </p:txBody>
      </p:sp>
      <p:pic>
        <p:nvPicPr>
          <p:cNvPr id="77" name="Google Shape;77;p49"/>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8" name="Google Shape;78;p49"/>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9" name="Google Shape;79;p49"/>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80" name="Google Shape;80;p49"/>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 name="Google Shape;81;p4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50"/>
          <p:cNvSpPr txBox="1"/>
          <p:nvPr/>
        </p:nvSpPr>
        <p:spPr>
          <a:xfrm>
            <a:off x="1008063" y="3169972"/>
            <a:ext cx="7762226" cy="129163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MANEJO COGNITIVO-TRIADA CONDUCTUAL: </a:t>
            </a:r>
            <a:r>
              <a:rPr b="1" i="0" lang="es-ES" sz="2800" u="none" cap="none" strike="noStrike">
                <a:solidFill>
                  <a:schemeClr val="lt1"/>
                </a:solidFill>
                <a:latin typeface="Arial"/>
                <a:ea typeface="Arial"/>
                <a:cs typeface="Arial"/>
                <a:sym typeface="Arial"/>
              </a:rPr>
              <a:t>MENTE, EMOCIÓN Y CONDUCTA</a:t>
            </a:r>
            <a:endParaRPr b="1" i="0" sz="2800" u="none" cap="none" strike="noStrike">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b="0" i="0" sz="2800" u="none" cap="none" strike="noStrike">
              <a:solidFill>
                <a:schemeClr val="lt1"/>
              </a:solidFill>
              <a:latin typeface="Arial"/>
              <a:ea typeface="Arial"/>
              <a:cs typeface="Arial"/>
              <a:sym typeface="Arial"/>
            </a:endParaRPr>
          </a:p>
        </p:txBody>
      </p:sp>
      <p:pic>
        <p:nvPicPr>
          <p:cNvPr id="89" name="Google Shape;89;p5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5"/>
          <p:cNvSpPr txBox="1"/>
          <p:nvPr/>
        </p:nvSpPr>
        <p:spPr>
          <a:xfrm>
            <a:off x="511552" y="1644333"/>
            <a:ext cx="3881100" cy="19701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Tu cuerpo está constantemente sintiendo emociones.</a:t>
            </a:r>
            <a:endParaRPr b="0" i="0" sz="1600" u="none" cap="none" strike="noStrike">
              <a:solidFill>
                <a:schemeClr val="dk1"/>
              </a:solidFill>
              <a:latin typeface="Calibri"/>
              <a:ea typeface="Calibri"/>
              <a:cs typeface="Calibri"/>
              <a:sym typeface="Calibri"/>
            </a:endParaRPr>
          </a:p>
          <a:p>
            <a:pPr indent="-79375" lvl="0" marL="1809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Tu cerebro está conectado con redes en cada uno de tus órganos.</a:t>
            </a:r>
            <a:endParaRPr b="0" i="0" sz="1600" u="none" cap="none" strike="noStrike">
              <a:solidFill>
                <a:schemeClr val="dk1"/>
              </a:solidFill>
              <a:latin typeface="Calibri"/>
              <a:ea typeface="Calibri"/>
              <a:cs typeface="Calibri"/>
              <a:sym typeface="Calibri"/>
            </a:endParaRPr>
          </a:p>
          <a:p>
            <a:pPr indent="-79375" lvl="0" marL="1809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Si sientes cólera o rabia</a:t>
            </a:r>
            <a:r>
              <a:rPr lang="es-ES" sz="1600">
                <a:solidFill>
                  <a:schemeClr val="dk1"/>
                </a:solidFill>
                <a:latin typeface="Calibri"/>
                <a:ea typeface="Calibri"/>
                <a:cs typeface="Calibri"/>
                <a:sym typeface="Calibri"/>
              </a:rPr>
              <a:t>, </a:t>
            </a:r>
            <a:r>
              <a:rPr b="0" i="0" lang="es-ES" sz="1600" u="none" cap="none" strike="noStrike">
                <a:solidFill>
                  <a:schemeClr val="dk1"/>
                </a:solidFill>
                <a:latin typeface="Calibri"/>
                <a:ea typeface="Calibri"/>
                <a:cs typeface="Calibri"/>
                <a:sym typeface="Calibri"/>
              </a:rPr>
              <a:t>tu corazón, pulmones y riñones también l</a:t>
            </a:r>
            <a:r>
              <a:rPr lang="es-ES" sz="1600">
                <a:solidFill>
                  <a:schemeClr val="dk1"/>
                </a:solidFill>
                <a:latin typeface="Calibri"/>
                <a:ea typeface="Calibri"/>
                <a:cs typeface="Calibri"/>
                <a:sym typeface="Calibri"/>
              </a:rPr>
              <a:t>a</a:t>
            </a:r>
            <a:r>
              <a:rPr b="0" i="0" lang="es-ES" sz="1600" u="none" cap="none" strike="noStrike">
                <a:solidFill>
                  <a:schemeClr val="dk1"/>
                </a:solidFill>
                <a:latin typeface="Calibri"/>
                <a:ea typeface="Calibri"/>
                <a:cs typeface="Calibri"/>
                <a:sym typeface="Calibri"/>
              </a:rPr>
              <a:t> sienten.</a:t>
            </a:r>
            <a:endParaRPr b="0" i="0" sz="1600" u="none" cap="none" strike="noStrike">
              <a:solidFill>
                <a:schemeClr val="dk1"/>
              </a:solidFill>
              <a:latin typeface="Calibri"/>
              <a:ea typeface="Calibri"/>
              <a:cs typeface="Calibri"/>
              <a:sym typeface="Calibri"/>
            </a:endParaRPr>
          </a:p>
        </p:txBody>
      </p:sp>
      <p:sp>
        <p:nvSpPr>
          <p:cNvPr id="95" name="Google Shape;95;p5"/>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MANEJO COGNITIVO - TRIADA: MENTE, EMOCIÓN Y CONDUCTA</a:t>
            </a:r>
            <a:endParaRPr/>
          </a:p>
        </p:txBody>
      </p:sp>
      <p:sp>
        <p:nvSpPr>
          <p:cNvPr id="96" name="Google Shape;96;p5"/>
          <p:cNvSpPr/>
          <p:nvPr/>
        </p:nvSpPr>
        <p:spPr>
          <a:xfrm>
            <a:off x="2111261" y="3890357"/>
            <a:ext cx="548640" cy="548640"/>
          </a:xfrm>
          <a:prstGeom prst="heart">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7" name="Google Shape;97;p5"/>
          <p:cNvPicPr preferRelativeResize="0"/>
          <p:nvPr/>
        </p:nvPicPr>
        <p:blipFill rotWithShape="1">
          <a:blip r:embed="rId3">
            <a:alphaModFix/>
          </a:blip>
          <a:srcRect b="0" l="0" r="0" t="0"/>
          <a:stretch/>
        </p:blipFill>
        <p:spPr>
          <a:xfrm>
            <a:off x="4751389" y="-4156"/>
            <a:ext cx="4392612" cy="57191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txBox="1"/>
          <p:nvPr/>
        </p:nvSpPr>
        <p:spPr>
          <a:xfrm>
            <a:off x="519501" y="920764"/>
            <a:ext cx="2810100" cy="32940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De acuerdo al modelo propuesto por la Psiconeuroinmunoendocrinología se plantea la existencia de una Red Sistémica de integración Mente-Cuerpo o Red Psiconeuroinmunoendocrina (Red PNIE).</a:t>
            </a:r>
            <a:endParaRPr b="0" i="0" sz="1400" u="none" cap="none" strike="noStrike">
              <a:solidFill>
                <a:schemeClr val="dk1"/>
              </a:solidFill>
              <a:latin typeface="Calibri"/>
              <a:ea typeface="Calibri"/>
              <a:cs typeface="Calibri"/>
              <a:sym typeface="Calibri"/>
            </a:endParaRPr>
          </a:p>
          <a:p>
            <a:pPr indent="-79375" lvl="0" marL="180975"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600"/>
              <a:buFont typeface="Arial"/>
              <a:buChar char="•"/>
            </a:pPr>
            <a:r>
              <a:rPr b="0" i="0" lang="es-ES" sz="1400" u="none" cap="none" strike="noStrike">
                <a:solidFill>
                  <a:schemeClr val="dk1"/>
                </a:solidFill>
                <a:latin typeface="Calibri"/>
                <a:ea typeface="Calibri"/>
                <a:cs typeface="Calibri"/>
                <a:sym typeface="Calibri"/>
              </a:rPr>
              <a:t>Existe una fuerte interrelación entre la mente – cuerpo – ambiente - persona – sociedad. </a:t>
            </a:r>
            <a:r>
              <a:rPr lang="es-ES">
                <a:solidFill>
                  <a:schemeClr val="dk1"/>
                </a:solidFill>
                <a:latin typeface="Calibri"/>
                <a:ea typeface="Calibri"/>
                <a:cs typeface="Calibri"/>
                <a:sym typeface="Calibri"/>
              </a:rPr>
              <a:t>L</a:t>
            </a:r>
            <a:r>
              <a:rPr b="0" i="0" lang="es-ES" sz="1400" u="none" cap="none" strike="noStrike">
                <a:solidFill>
                  <a:schemeClr val="dk1"/>
                </a:solidFill>
                <a:latin typeface="Calibri"/>
                <a:ea typeface="Calibri"/>
                <a:cs typeface="Calibri"/>
                <a:sym typeface="Calibri"/>
              </a:rPr>
              <a:t>os estados del cuerpo tienen un relación directa con el tipo de experiencias sociales que vamos adquiriendo en la vida”.</a:t>
            </a:r>
            <a:endParaRPr b="0" i="0" sz="1400" u="none" cap="none" strike="noStrike">
              <a:solidFill>
                <a:schemeClr val="dk1"/>
              </a:solidFill>
              <a:latin typeface="Calibri"/>
              <a:ea typeface="Calibri"/>
              <a:cs typeface="Calibri"/>
              <a:sym typeface="Calibri"/>
            </a:endParaRPr>
          </a:p>
        </p:txBody>
      </p:sp>
      <p:sp>
        <p:nvSpPr>
          <p:cNvPr id="103" name="Google Shape;103;p6"/>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MANEJO COGNITIVO - TRIADA: MENTE, EMOCIÓN Y CONDUCTA</a:t>
            </a:r>
            <a:endParaRPr/>
          </a:p>
        </p:txBody>
      </p:sp>
      <p:grpSp>
        <p:nvGrpSpPr>
          <p:cNvPr id="104" name="Google Shape;104;p6"/>
          <p:cNvGrpSpPr/>
          <p:nvPr/>
        </p:nvGrpSpPr>
        <p:grpSpPr>
          <a:xfrm>
            <a:off x="3510327" y="921125"/>
            <a:ext cx="5165361" cy="3628650"/>
            <a:chOff x="3981795" y="921125"/>
            <a:chExt cx="4297681" cy="3019107"/>
          </a:xfrm>
        </p:grpSpPr>
        <p:pic>
          <p:nvPicPr>
            <p:cNvPr id="105" name="Google Shape;105;p6"/>
            <p:cNvPicPr preferRelativeResize="0"/>
            <p:nvPr/>
          </p:nvPicPr>
          <p:blipFill rotWithShape="1">
            <a:blip r:embed="rId3">
              <a:alphaModFix/>
            </a:blip>
            <a:srcRect b="0" l="3119" r="8002" t="0"/>
            <a:stretch/>
          </p:blipFill>
          <p:spPr>
            <a:xfrm flipH="1">
              <a:off x="3981795" y="921125"/>
              <a:ext cx="2236124" cy="3019107"/>
            </a:xfrm>
            <a:prstGeom prst="rect">
              <a:avLst/>
            </a:prstGeom>
            <a:noFill/>
            <a:ln>
              <a:noFill/>
            </a:ln>
          </p:spPr>
        </p:pic>
        <p:pic>
          <p:nvPicPr>
            <p:cNvPr id="106" name="Google Shape;106;p6"/>
            <p:cNvPicPr preferRelativeResize="0"/>
            <p:nvPr/>
          </p:nvPicPr>
          <p:blipFill rotWithShape="1">
            <a:blip r:embed="rId4">
              <a:alphaModFix/>
            </a:blip>
            <a:srcRect b="0" l="0" r="11173" t="0"/>
            <a:stretch/>
          </p:blipFill>
          <p:spPr>
            <a:xfrm>
              <a:off x="6253267" y="921125"/>
              <a:ext cx="2026209" cy="3019107"/>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7"/>
          <p:cNvSpPr/>
          <p:nvPr/>
        </p:nvSpPr>
        <p:spPr>
          <a:xfrm>
            <a:off x="503238" y="1853738"/>
            <a:ext cx="5940801" cy="3380250"/>
          </a:xfrm>
          <a:prstGeom prst="rect">
            <a:avLst/>
          </a:prstGeom>
          <a:solidFill>
            <a:srgbClr val="024E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3" name="Google Shape;113;p7"/>
          <p:cNvSpPr/>
          <p:nvPr/>
        </p:nvSpPr>
        <p:spPr>
          <a:xfrm>
            <a:off x="2734887" y="1853738"/>
            <a:ext cx="5940801" cy="33802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14" name="Google Shape;114;p7"/>
          <p:cNvPicPr preferRelativeResize="0"/>
          <p:nvPr/>
        </p:nvPicPr>
        <p:blipFill rotWithShape="1">
          <a:blip r:embed="rId3">
            <a:alphaModFix/>
          </a:blip>
          <a:srcRect b="1292" l="0" r="0" t="-1"/>
          <a:stretch/>
        </p:blipFill>
        <p:spPr>
          <a:xfrm>
            <a:off x="615143" y="1853738"/>
            <a:ext cx="7406640" cy="3371938"/>
          </a:xfrm>
          <a:prstGeom prst="rect">
            <a:avLst/>
          </a:prstGeom>
          <a:noFill/>
          <a:ln>
            <a:noFill/>
          </a:ln>
        </p:spPr>
      </p:pic>
      <p:sp>
        <p:nvSpPr>
          <p:cNvPr id="115" name="Google Shape;115;p7"/>
          <p:cNvSpPr txBox="1"/>
          <p:nvPr/>
        </p:nvSpPr>
        <p:spPr>
          <a:xfrm>
            <a:off x="511551" y="921126"/>
            <a:ext cx="8164200" cy="6465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0" i="0" lang="es-ES" sz="1400" u="none" cap="none" strike="noStrike">
                <a:solidFill>
                  <a:schemeClr val="dk1"/>
                </a:solidFill>
                <a:latin typeface="Calibri"/>
                <a:ea typeface="Calibri"/>
                <a:cs typeface="Calibri"/>
                <a:sym typeface="Calibri"/>
              </a:rPr>
              <a:t>No existe una desconexión entre la mente, la emoción y la conducta. Las tres se encuentran implicadas necesariamente. Un evento activa la valoración sobre ese evento, para luego dar pase a una emoción favorable y/o desfavorable y, finalmente, </a:t>
            </a:r>
            <a:r>
              <a:rPr lang="es-ES">
                <a:solidFill>
                  <a:schemeClr val="dk1"/>
                </a:solidFill>
                <a:latin typeface="Calibri"/>
                <a:ea typeface="Calibri"/>
                <a:cs typeface="Calibri"/>
                <a:sym typeface="Calibri"/>
              </a:rPr>
              <a:t>a una reacción conductual</a:t>
            </a:r>
            <a:r>
              <a:rPr b="0" i="0" lang="es-ES" sz="1400" u="none" cap="none" strike="noStrike">
                <a:solidFill>
                  <a:schemeClr val="dk1"/>
                </a:solidFill>
                <a:latin typeface="Calibri"/>
                <a:ea typeface="Calibri"/>
                <a:cs typeface="Calibri"/>
                <a:sym typeface="Calibri"/>
              </a:rPr>
              <a:t>.</a:t>
            </a:r>
            <a:endParaRPr b="0" i="0" sz="1400" u="none" cap="none" strike="noStrike">
              <a:solidFill>
                <a:schemeClr val="dk1"/>
              </a:solidFill>
              <a:latin typeface="Calibri"/>
              <a:ea typeface="Calibri"/>
              <a:cs typeface="Calibri"/>
              <a:sym typeface="Calibri"/>
            </a:endParaRPr>
          </a:p>
        </p:txBody>
      </p:sp>
      <p:sp>
        <p:nvSpPr>
          <p:cNvPr id="116" name="Google Shape;116;p7"/>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MANEJO COGNITIVO - TRIADA: MENTE, EMOCIÓN Y CONDUCTA</a:t>
            </a:r>
            <a:endParaRPr/>
          </a:p>
        </p:txBody>
      </p:sp>
      <p:sp>
        <p:nvSpPr>
          <p:cNvPr id="117" name="Google Shape;117;p7"/>
          <p:cNvSpPr/>
          <p:nvPr/>
        </p:nvSpPr>
        <p:spPr>
          <a:xfrm rot="5400000">
            <a:off x="933506" y="2138857"/>
            <a:ext cx="1761808" cy="2622350"/>
          </a:xfrm>
          <a:prstGeom prst="round2SameRect">
            <a:avLst>
              <a:gd fmla="val 5165" name="adj1"/>
              <a:gd fmla="val 0" name="adj2"/>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18" name="Google Shape;118;p7"/>
          <p:cNvPicPr preferRelativeResize="0"/>
          <p:nvPr/>
        </p:nvPicPr>
        <p:blipFill rotWithShape="1">
          <a:blip r:embed="rId4">
            <a:alphaModFix/>
          </a:blip>
          <a:srcRect b="0" l="0" r="0" t="0"/>
          <a:stretch/>
        </p:blipFill>
        <p:spPr>
          <a:xfrm>
            <a:off x="813603" y="2768115"/>
            <a:ext cx="121379" cy="121379"/>
          </a:xfrm>
          <a:prstGeom prst="rect">
            <a:avLst/>
          </a:prstGeom>
          <a:noFill/>
          <a:ln>
            <a:noFill/>
          </a:ln>
        </p:spPr>
      </p:pic>
      <p:sp>
        <p:nvSpPr>
          <p:cNvPr id="119" name="Google Shape;119;p7"/>
          <p:cNvSpPr/>
          <p:nvPr/>
        </p:nvSpPr>
        <p:spPr>
          <a:xfrm>
            <a:off x="2041602" y="2569127"/>
            <a:ext cx="1351933" cy="1761804"/>
          </a:xfrm>
          <a:prstGeom prst="roundRect">
            <a:avLst>
              <a:gd fmla="val 9734"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0" name="Google Shape;120;p7"/>
          <p:cNvSpPr txBox="1"/>
          <p:nvPr/>
        </p:nvSpPr>
        <p:spPr>
          <a:xfrm>
            <a:off x="813603" y="2961151"/>
            <a:ext cx="22290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500" u="none" cap="none" strike="noStrike">
                <a:solidFill>
                  <a:schemeClr val="lt1"/>
                </a:solidFill>
                <a:latin typeface="Calibri"/>
                <a:ea typeface="Calibri"/>
                <a:cs typeface="Calibri"/>
                <a:sym typeface="Calibri"/>
              </a:rPr>
              <a:t>“Gracias a esta triada seremos capaces de adaptarnos favorablemente o desfavorablemente en el medio social</a:t>
            </a:r>
            <a:r>
              <a:rPr lang="es-ES" sz="1500">
                <a:solidFill>
                  <a:schemeClr val="lt1"/>
                </a:solidFill>
                <a:latin typeface="Calibri"/>
                <a:ea typeface="Calibri"/>
                <a:cs typeface="Calibri"/>
                <a:sym typeface="Calibri"/>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8"/>
          <p:cNvSpPr txBox="1"/>
          <p:nvPr/>
        </p:nvSpPr>
        <p:spPr>
          <a:xfrm>
            <a:off x="511551" y="921126"/>
            <a:ext cx="3881100" cy="42636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ES" sz="1600" u="none" cap="none" strike="noStrike">
                <a:solidFill>
                  <a:schemeClr val="dk1"/>
                </a:solidFill>
                <a:latin typeface="Calibri"/>
                <a:ea typeface="Calibri"/>
                <a:cs typeface="Calibri"/>
                <a:sym typeface="Calibri"/>
              </a:rPr>
              <a:t>CREENCIA</a:t>
            </a:r>
            <a:endParaRPr b="1"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60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Para poder comprender mejor nuestra mente nos centraremos en la actitud mental que direcciona nuestra filosofía de vida. </a:t>
            </a:r>
            <a:endParaRPr/>
          </a:p>
          <a:p>
            <a:pPr indent="-68263" lvl="0" marL="18097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Nos referimos a las creencias que corresponden a todo </a:t>
            </a:r>
            <a:r>
              <a:rPr lang="es-ES" sz="1600">
                <a:solidFill>
                  <a:schemeClr val="dk1"/>
                </a:solidFill>
                <a:latin typeface="Calibri"/>
                <a:ea typeface="Calibri"/>
                <a:cs typeface="Calibri"/>
                <a:sym typeface="Calibri"/>
              </a:rPr>
              <a:t>aquello</a:t>
            </a:r>
            <a:r>
              <a:rPr b="0" i="0" lang="es-ES" sz="1600" u="none" cap="none" strike="noStrike">
                <a:solidFill>
                  <a:schemeClr val="dk1"/>
                </a:solidFill>
                <a:latin typeface="Calibri"/>
                <a:ea typeface="Calibri"/>
                <a:cs typeface="Calibri"/>
                <a:sym typeface="Calibri"/>
              </a:rPr>
              <a:t> que se convierte en una afirmación y gana un significado a través de la interacción con el mundo.</a:t>
            </a:r>
            <a:endParaRPr b="0" i="0" sz="1600" u="none" cap="none" strike="noStrike">
              <a:solidFill>
                <a:schemeClr val="dk1"/>
              </a:solidFill>
              <a:latin typeface="Calibri"/>
              <a:ea typeface="Calibri"/>
              <a:cs typeface="Calibri"/>
              <a:sym typeface="Calibri"/>
            </a:endParaRPr>
          </a:p>
          <a:p>
            <a:pPr indent="-68263" lvl="0" marL="18097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69863" lvl="0" marL="180975"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La creencia de “Si me esfuerzo en la vida, obtendré el reconocimiento que deseo” corresponde a una afirmación que hemos reforzado y seguramente aprendido en el entorno social.</a:t>
            </a:r>
            <a:endParaRPr b="0" i="0" sz="1600" u="none" cap="none" strike="noStrike">
              <a:solidFill>
                <a:schemeClr val="dk1"/>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126" name="Google Shape;126;p8"/>
          <p:cNvSpPr/>
          <p:nvPr/>
        </p:nvSpPr>
        <p:spPr>
          <a:xfrm>
            <a:off x="503238" y="376836"/>
            <a:ext cx="418008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MANEJO COGNITIVO - TRIADA: MENTE, EMOCIÓN Y CONDUCTA</a:t>
            </a:r>
            <a:endParaRPr/>
          </a:p>
        </p:txBody>
      </p:sp>
      <p:pic>
        <p:nvPicPr>
          <p:cNvPr id="127" name="Google Shape;127;p8"/>
          <p:cNvPicPr preferRelativeResize="0"/>
          <p:nvPr/>
        </p:nvPicPr>
        <p:blipFill rotWithShape="1">
          <a:blip r:embed="rId3">
            <a:alphaModFix/>
          </a:blip>
          <a:srcRect b="0" l="20118" r="19220" t="0"/>
          <a:stretch/>
        </p:blipFill>
        <p:spPr>
          <a:xfrm>
            <a:off x="4751388" y="921126"/>
            <a:ext cx="3924299" cy="43128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